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71" r:id="rId2"/>
    <p:sldId id="272" r:id="rId3"/>
    <p:sldId id="27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254D"/>
    <a:srgbClr val="A7C43A"/>
    <a:srgbClr val="9A3352"/>
    <a:srgbClr val="385D8A"/>
    <a:srgbClr val="1EAAB1"/>
    <a:srgbClr val="2066A8"/>
    <a:srgbClr val="A74D60"/>
    <a:srgbClr val="C94F39"/>
    <a:srgbClr val="AA7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382" y="53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D7A35-762C-42DD-A768-23BA65CFC31F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67537-320F-4216-A794-8A836F6EF4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0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BCF2-BFF5-4C77-B3DC-0C3933466C3D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5EBA9-0F99-460F-A289-E0DCDFCE0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_mill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7677"/>
            <a:ext cx="8796528" cy="1251814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39552" y="356178"/>
            <a:ext cx="69847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Conseil Municipal des Enfants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 Millery 2015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76056"/>
            <a:ext cx="9144000" cy="481943"/>
          </a:xfrm>
          <a:prstGeom prst="rect">
            <a:avLst/>
          </a:prstGeom>
          <a:solidFill>
            <a:srgbClr val="802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B254D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38132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ecker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1196752"/>
            <a:ext cx="7416824" cy="4738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7B254D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000" b="1" dirty="0" smtClean="0">
              <a:solidFill>
                <a:srgbClr val="9A3352"/>
              </a:solidFill>
              <a:latin typeface="Decker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endParaRPr lang="fr-FR" sz="2000" b="1" dirty="0" smtClean="0">
              <a:solidFill>
                <a:srgbClr val="A74D60"/>
              </a:solidFill>
              <a:latin typeface="Decker" pitchFamily="34" charset="0"/>
            </a:endParaRP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endParaRPr kumimoji="0" lang="fr-FR" sz="2000" b="1" i="0" u="none" strike="noStrike" kern="1200" cap="none" spc="0" normalizeH="0" noProof="0" dirty="0" smtClean="0">
              <a:ln>
                <a:noFill/>
              </a:ln>
              <a:solidFill>
                <a:srgbClr val="C94F39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b="1" baseline="0" dirty="0" smtClean="0">
              <a:solidFill>
                <a:srgbClr val="BEBFBC"/>
              </a:solidFill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BEBFBC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23528" y="1628800"/>
            <a:ext cx="8473000" cy="46805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rgbClr val="9A3352"/>
                </a:solidFill>
              </a:rPr>
              <a:t>Mise en place d’un Conseil Municipal des Enfants</a:t>
            </a:r>
          </a:p>
          <a:p>
            <a:r>
              <a:rPr lang="fr-FR" b="1" dirty="0" smtClean="0">
                <a:solidFill>
                  <a:srgbClr val="A7C43A"/>
                </a:solidFill>
              </a:rPr>
              <a:t>		</a:t>
            </a: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Pilotage : Frédérique </a:t>
            </a:r>
            <a:r>
              <a:rPr lang="fr-FR" b="1" dirty="0" err="1" smtClean="0">
                <a:solidFill>
                  <a:schemeClr val="bg1">
                    <a:lumMod val="65000"/>
                  </a:schemeClr>
                </a:solidFill>
              </a:rPr>
              <a:t>Silinski</a:t>
            </a:r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 – Céline </a:t>
            </a:r>
            <a:r>
              <a:rPr lang="fr-FR" b="1" dirty="0" err="1" smtClean="0">
                <a:solidFill>
                  <a:schemeClr val="bg1">
                    <a:lumMod val="65000"/>
                  </a:schemeClr>
                </a:solidFill>
              </a:rPr>
              <a:t>Rothéa</a:t>
            </a:r>
            <a:endParaRPr lang="fr-FR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b="1" dirty="0" smtClean="0">
                <a:solidFill>
                  <a:srgbClr val="A7C43A"/>
                </a:solidFill>
              </a:rPr>
              <a:t>Objectifs :</a:t>
            </a:r>
          </a:p>
          <a:p>
            <a:endParaRPr lang="fr-FR" sz="1200" b="1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600" dirty="0" smtClean="0">
                <a:solidFill>
                  <a:srgbClr val="002060"/>
                </a:solidFill>
              </a:rPr>
              <a:t>Permettre un </a:t>
            </a:r>
            <a:r>
              <a:rPr lang="fr-FR" sz="1600" b="1" dirty="0" smtClean="0">
                <a:solidFill>
                  <a:srgbClr val="002060"/>
                </a:solidFill>
              </a:rPr>
              <a:t>apprentissage de la citoyenneté </a:t>
            </a:r>
            <a:r>
              <a:rPr lang="fr-FR" sz="1600" dirty="0" smtClean="0">
                <a:solidFill>
                  <a:srgbClr val="002060"/>
                </a:solidFill>
              </a:rPr>
              <a:t>adapté à leur âge, qui passe par la </a:t>
            </a:r>
            <a:r>
              <a:rPr lang="fr-FR" sz="1600" b="1" dirty="0" smtClean="0">
                <a:solidFill>
                  <a:srgbClr val="002060"/>
                </a:solidFill>
              </a:rPr>
              <a:t>familiarisation avec les processus démocratiques </a:t>
            </a:r>
            <a:r>
              <a:rPr lang="fr-FR" sz="1600" dirty="0" smtClean="0">
                <a:solidFill>
                  <a:srgbClr val="002060"/>
                </a:solidFill>
              </a:rPr>
              <a:t>(le vote, le débat contradictoire, les élections, l’intérêt général face aux intérêts particuliers, etc.)</a:t>
            </a:r>
          </a:p>
          <a:p>
            <a:pPr lvl="0"/>
            <a:endParaRPr lang="fr-FR" sz="16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</a:rPr>
              <a:t> Favoriser </a:t>
            </a:r>
            <a:r>
              <a:rPr lang="fr-FR" sz="1600" b="1" dirty="0" smtClean="0">
                <a:solidFill>
                  <a:srgbClr val="002060"/>
                </a:solidFill>
              </a:rPr>
              <a:t>la gestion de projets par les enfants eux-mêmes</a:t>
            </a:r>
            <a:r>
              <a:rPr lang="fr-FR" sz="1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fr-FR" sz="1600" i="1" dirty="0" smtClean="0">
                <a:solidFill>
                  <a:srgbClr val="9A3352"/>
                </a:solidFill>
              </a:rPr>
              <a:t>A l’image d’un Conseil Municipal d’adultes, les jeunes élus doivent réfléchir, discuter, décider puis mener à bien des actions dans l’intérêt de toute la population, devenant ainsi des acteurs de la vie du village, dans le cadre des principes des valeurs républicaines.</a:t>
            </a:r>
          </a:p>
          <a:p>
            <a:endParaRPr lang="fr-FR" sz="1600" i="1" dirty="0" smtClean="0">
              <a:solidFill>
                <a:srgbClr val="9A335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</a:rPr>
              <a:t> Donner une </a:t>
            </a:r>
            <a:r>
              <a:rPr lang="fr-FR" sz="1600" b="1" dirty="0" smtClean="0">
                <a:solidFill>
                  <a:srgbClr val="002060"/>
                </a:solidFill>
              </a:rPr>
              <a:t>vision intergénérationnelle de l’action publique </a:t>
            </a:r>
            <a:r>
              <a:rPr lang="fr-FR" sz="1600" dirty="0" smtClean="0">
                <a:solidFill>
                  <a:srgbClr val="002060"/>
                </a:solidFill>
              </a:rPr>
              <a:t>avec le souci permanent de respecter les enfants en assurant un fonctionnement qui doit rester ludique et convivial pour les jeunes élus</a:t>
            </a: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r>
              <a:rPr lang="fr-FR" sz="1600" b="1" dirty="0" smtClean="0">
                <a:solidFill>
                  <a:srgbClr val="9A3352"/>
                </a:solidFill>
              </a:rPr>
              <a:t>Les conseillers enfants seront invités aux temps forts de la Commune et aux commémorations avec pour finalité la transmission et la compréhension de la mémoire collective.</a:t>
            </a:r>
            <a:endParaRPr lang="fr-FR" sz="1400" dirty="0">
              <a:solidFill>
                <a:srgbClr val="385D8A"/>
              </a:solidFill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8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_mill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7677"/>
            <a:ext cx="8796528" cy="1251814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39552" y="356178"/>
            <a:ext cx="69847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Conseil Municipal des Enfants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 Millery 2015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76056"/>
            <a:ext cx="9144000" cy="481943"/>
          </a:xfrm>
          <a:prstGeom prst="rect">
            <a:avLst/>
          </a:prstGeom>
          <a:solidFill>
            <a:srgbClr val="802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B254D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38132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ecker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1196752"/>
            <a:ext cx="7416824" cy="4738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7B254D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000" b="1" dirty="0" smtClean="0">
              <a:solidFill>
                <a:srgbClr val="9A3352"/>
              </a:solidFill>
              <a:latin typeface="Decker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endParaRPr lang="fr-FR" sz="2000" b="1" dirty="0" smtClean="0">
              <a:solidFill>
                <a:srgbClr val="A74D60"/>
              </a:solidFill>
              <a:latin typeface="Decker" pitchFamily="34" charset="0"/>
            </a:endParaRP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endParaRPr kumimoji="0" lang="fr-FR" sz="2000" b="1" i="0" u="none" strike="noStrike" kern="1200" cap="none" spc="0" normalizeH="0" noProof="0" dirty="0" smtClean="0">
              <a:ln>
                <a:noFill/>
              </a:ln>
              <a:solidFill>
                <a:srgbClr val="C94F39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b="1" baseline="0" dirty="0" smtClean="0">
              <a:solidFill>
                <a:srgbClr val="BEBFBC"/>
              </a:solidFill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BEBFBC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23528" y="1196752"/>
            <a:ext cx="8473000" cy="51125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/>
            <a:r>
              <a:rPr lang="fr-FR" b="1" dirty="0" smtClean="0">
                <a:solidFill>
                  <a:srgbClr val="A7C43A"/>
                </a:solidFill>
              </a:rPr>
              <a:t>Composition du CME :</a:t>
            </a:r>
            <a:endParaRPr lang="fr-FR" sz="1200" b="1" dirty="0" smtClean="0">
              <a:solidFill>
                <a:srgbClr val="002060"/>
              </a:solidFill>
            </a:endParaRPr>
          </a:p>
          <a:p>
            <a:r>
              <a:rPr lang="fr-FR" sz="1600" b="1" dirty="0" smtClean="0">
                <a:solidFill>
                  <a:srgbClr val="9A3352"/>
                </a:solidFill>
              </a:rPr>
              <a:t> </a:t>
            </a:r>
            <a:r>
              <a:rPr lang="fr-FR" sz="1600" dirty="0" smtClean="0">
                <a:solidFill>
                  <a:srgbClr val="9A3352"/>
                </a:solidFill>
              </a:rPr>
              <a:t>12 enfants domiciliés et scolarisés à </a:t>
            </a:r>
            <a:r>
              <a:rPr lang="fr-FR" sz="1600" dirty="0" err="1" smtClean="0">
                <a:solidFill>
                  <a:srgbClr val="9A3352"/>
                </a:solidFill>
              </a:rPr>
              <a:t>Millery</a:t>
            </a:r>
            <a:r>
              <a:rPr lang="fr-FR" sz="1600" dirty="0" smtClean="0">
                <a:solidFill>
                  <a:srgbClr val="9A3352"/>
                </a:solidFill>
              </a:rPr>
              <a:t> </a:t>
            </a:r>
            <a:r>
              <a:rPr lang="fr-FR" sz="1600" b="1" dirty="0" smtClean="0">
                <a:solidFill>
                  <a:srgbClr val="9A3352"/>
                </a:solidFill>
              </a:rPr>
              <a:t>		</a:t>
            </a:r>
            <a:r>
              <a:rPr lang="fr-FR" sz="1600" dirty="0" smtClean="0">
                <a:solidFill>
                  <a:srgbClr val="002060"/>
                </a:solidFill>
                <a:sym typeface="Wingdings" pitchFamily="2" charset="2"/>
              </a:rPr>
              <a:t>Parité fille/garçon </a:t>
            </a:r>
          </a:p>
          <a:p>
            <a:pPr marL="4398963" lvl="2"/>
            <a:r>
              <a:rPr lang="fr-FR" sz="1600" dirty="0" smtClean="0">
                <a:solidFill>
                  <a:srgbClr val="002060"/>
                </a:solidFill>
                <a:sym typeface="Wingdings" pitchFamily="2" charset="2"/>
              </a:rPr>
              <a:t>	Equilibre CM1 et CM2</a:t>
            </a:r>
          </a:p>
          <a:p>
            <a:pPr lvl="2">
              <a:buFont typeface="Wingdings"/>
              <a:buChar char="è"/>
            </a:pPr>
            <a:endParaRPr lang="fr-FR" sz="1600" b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0" lvl="2"/>
            <a:r>
              <a:rPr lang="fr-FR" sz="1600" dirty="0" smtClean="0">
                <a:solidFill>
                  <a:srgbClr val="002060"/>
                </a:solidFill>
                <a:sym typeface="Wingdings" pitchFamily="2" charset="2"/>
              </a:rPr>
              <a:t>100 enfants de CM1/CM2 à </a:t>
            </a:r>
            <a:r>
              <a:rPr lang="fr-FR" sz="1600" dirty="0" err="1" smtClean="0">
                <a:solidFill>
                  <a:srgbClr val="002060"/>
                </a:solidFill>
                <a:sym typeface="Wingdings" pitchFamily="2" charset="2"/>
              </a:rPr>
              <a:t>Millery</a:t>
            </a:r>
            <a:r>
              <a:rPr lang="fr-FR" sz="1600" dirty="0" smtClean="0">
                <a:solidFill>
                  <a:srgbClr val="002060"/>
                </a:solidFill>
                <a:sym typeface="Wingdings" pitchFamily="2" charset="2"/>
              </a:rPr>
              <a:t> : 86 à l’école </a:t>
            </a:r>
            <a:r>
              <a:rPr lang="fr-FR" sz="1600" dirty="0" err="1" smtClean="0">
                <a:solidFill>
                  <a:srgbClr val="002060"/>
                </a:solidFill>
                <a:sym typeface="Wingdings" pitchFamily="2" charset="2"/>
              </a:rPr>
              <a:t>Mil’Fleurs</a:t>
            </a:r>
            <a:r>
              <a:rPr lang="fr-FR" sz="1600" dirty="0" smtClean="0">
                <a:solidFill>
                  <a:srgbClr val="002060"/>
                </a:solidFill>
                <a:sym typeface="Wingdings" pitchFamily="2" charset="2"/>
              </a:rPr>
              <a:t> et 14 à l’école Saint Vincent</a:t>
            </a:r>
            <a:endParaRPr lang="fr-FR" sz="1600" b="1" dirty="0" smtClean="0">
              <a:solidFill>
                <a:srgbClr val="9A3352"/>
              </a:solidFill>
              <a:sym typeface="Wingdings" pitchFamily="2" charset="2"/>
            </a:endParaRPr>
          </a:p>
          <a:p>
            <a:pPr marL="0" lvl="2"/>
            <a:endParaRPr lang="fr-FR" b="1" dirty="0" smtClean="0">
              <a:solidFill>
                <a:srgbClr val="A7C43A"/>
              </a:solidFill>
              <a:sym typeface="Wingdings" pitchFamily="2" charset="2"/>
            </a:endParaRPr>
          </a:p>
          <a:p>
            <a:pPr marL="0" lvl="2"/>
            <a:endParaRPr lang="fr-FR" b="1" dirty="0" smtClean="0">
              <a:solidFill>
                <a:srgbClr val="A7C43A"/>
              </a:solidFill>
              <a:sym typeface="Wingdings" pitchFamily="2" charset="2"/>
            </a:endParaRPr>
          </a:p>
          <a:p>
            <a:pPr marL="0" lvl="2"/>
            <a:endParaRPr lang="fr-FR" b="1" dirty="0" smtClean="0">
              <a:solidFill>
                <a:srgbClr val="A7C43A"/>
              </a:solidFill>
              <a:sym typeface="Wingdings" pitchFamily="2" charset="2"/>
            </a:endParaRPr>
          </a:p>
          <a:p>
            <a:pPr marL="0" lvl="2"/>
            <a:endParaRPr lang="fr-FR" b="1" dirty="0" smtClean="0">
              <a:solidFill>
                <a:srgbClr val="A7C43A"/>
              </a:solidFill>
              <a:sym typeface="Wingdings" pitchFamily="2" charset="2"/>
            </a:endParaRPr>
          </a:p>
          <a:p>
            <a:pPr marL="358775" lvl="2"/>
            <a:r>
              <a:rPr lang="fr-FR" b="1" dirty="0" smtClean="0">
                <a:solidFill>
                  <a:srgbClr val="A7C43A"/>
                </a:solidFill>
                <a:sym typeface="Wingdings" pitchFamily="2" charset="2"/>
              </a:rPr>
              <a:t>Durée du mandat </a:t>
            </a:r>
            <a:endParaRPr lang="fr-FR" sz="1600" b="1" dirty="0" smtClean="0">
              <a:solidFill>
                <a:srgbClr val="9A3352"/>
              </a:solidFill>
              <a:sym typeface="Wingdings" pitchFamily="2" charset="2"/>
            </a:endParaRPr>
          </a:p>
          <a:p>
            <a:pPr marL="0" lvl="2"/>
            <a:r>
              <a:rPr lang="fr-FR" sz="1600" dirty="0" smtClean="0">
                <a:solidFill>
                  <a:srgbClr val="9A3352"/>
                </a:solidFill>
                <a:sym typeface="Wingdings" pitchFamily="2" charset="2"/>
              </a:rPr>
              <a:t>2 ans pour les CM1 et un an pour les CM2 : L’an prochain, on ne devrait élire que des enfants de CM1</a:t>
            </a:r>
          </a:p>
          <a:p>
            <a:pPr marL="0" lvl="2"/>
            <a:endParaRPr lang="fr-FR" sz="1600" dirty="0" smtClean="0">
              <a:solidFill>
                <a:srgbClr val="9A3352"/>
              </a:solidFill>
              <a:sym typeface="Wingdings" pitchFamily="2" charset="2"/>
            </a:endParaRPr>
          </a:p>
          <a:p>
            <a:pPr marL="358775" lvl="2"/>
            <a:r>
              <a:rPr lang="fr-FR" b="1" dirty="0" smtClean="0">
                <a:solidFill>
                  <a:srgbClr val="A7C43A"/>
                </a:solidFill>
                <a:sym typeface="Wingdings" pitchFamily="2" charset="2"/>
              </a:rPr>
              <a:t>Mode de scrutin</a:t>
            </a:r>
          </a:p>
          <a:p>
            <a:pPr marL="0" lvl="2"/>
            <a:r>
              <a:rPr lang="fr-FR" sz="1600" dirty="0" smtClean="0">
                <a:solidFill>
                  <a:srgbClr val="002060"/>
                </a:solidFill>
              </a:rPr>
              <a:t>La règle du vote est le </a:t>
            </a:r>
            <a:r>
              <a:rPr lang="fr-FR" sz="1600" b="1" dirty="0" smtClean="0">
                <a:solidFill>
                  <a:srgbClr val="002060"/>
                </a:solidFill>
              </a:rPr>
              <a:t>suffrage direct à un tour</a:t>
            </a:r>
            <a:r>
              <a:rPr lang="fr-FR" sz="1600" dirty="0" smtClean="0">
                <a:solidFill>
                  <a:srgbClr val="002060"/>
                </a:solidFill>
              </a:rPr>
              <a:t>, </a:t>
            </a:r>
            <a:r>
              <a:rPr lang="fr-FR" sz="1600" b="1" dirty="0" smtClean="0">
                <a:solidFill>
                  <a:srgbClr val="002060"/>
                </a:solidFill>
              </a:rPr>
              <a:t>à bulletin secret</a:t>
            </a:r>
            <a:r>
              <a:rPr lang="fr-FR" sz="1600" dirty="0" smtClean="0">
                <a:solidFill>
                  <a:srgbClr val="002060"/>
                </a:solidFill>
              </a:rPr>
              <a:t>.</a:t>
            </a:r>
          </a:p>
          <a:p>
            <a:pPr marL="0" lvl="2"/>
            <a:r>
              <a:rPr lang="fr-FR" sz="1600" dirty="0" smtClean="0">
                <a:solidFill>
                  <a:srgbClr val="002060"/>
                </a:solidFill>
              </a:rPr>
              <a:t>Est élue pour chaque école la liste qui a obtenu le plus de voix. La liste élue par l’école </a:t>
            </a:r>
            <a:r>
              <a:rPr lang="fr-FR" sz="1600" dirty="0" err="1" smtClean="0">
                <a:solidFill>
                  <a:srgbClr val="002060"/>
                </a:solidFill>
              </a:rPr>
              <a:t>Mil’Fleurs</a:t>
            </a:r>
            <a:r>
              <a:rPr lang="fr-FR" sz="1600" dirty="0" smtClean="0">
                <a:solidFill>
                  <a:srgbClr val="002060"/>
                </a:solidFill>
              </a:rPr>
              <a:t> et la liste élue par l’école Saint Vincent fusionneront pour former le conseil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3140968"/>
            <a:ext cx="734481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10 enfant élus de l’Ecole </a:t>
            </a:r>
            <a:r>
              <a:rPr lang="fr-FR" b="1" dirty="0" err="1" smtClean="0">
                <a:solidFill>
                  <a:srgbClr val="002060"/>
                </a:solidFill>
              </a:rPr>
              <a:t>Mil’Fleurs</a:t>
            </a:r>
            <a:r>
              <a:rPr lang="fr-FR" b="1" dirty="0" smtClean="0">
                <a:solidFill>
                  <a:srgbClr val="002060"/>
                </a:solidFill>
              </a:rPr>
              <a:t> et 2 enfants élus de l’école Saint Vincent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8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_mill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7677"/>
            <a:ext cx="8796528" cy="1251814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39552" y="356178"/>
            <a:ext cx="69847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Conseil Municipal des Enfants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 Millery 2015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76056"/>
            <a:ext cx="9144000" cy="481943"/>
          </a:xfrm>
          <a:prstGeom prst="rect">
            <a:avLst/>
          </a:prstGeom>
          <a:solidFill>
            <a:srgbClr val="802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B254D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38132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ecker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1196752"/>
            <a:ext cx="7416824" cy="4738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7B254D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000" b="1" dirty="0" smtClean="0">
              <a:solidFill>
                <a:srgbClr val="9A3352"/>
              </a:solidFill>
              <a:latin typeface="Decker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endParaRPr lang="fr-FR" sz="2000" b="1" dirty="0" smtClean="0">
              <a:solidFill>
                <a:srgbClr val="A74D60"/>
              </a:solidFill>
              <a:latin typeface="Decker" pitchFamily="34" charset="0"/>
            </a:endParaRP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endParaRPr kumimoji="0" lang="fr-FR" sz="2000" b="1" i="0" u="none" strike="noStrike" kern="1200" cap="none" spc="0" normalizeH="0" noProof="0" dirty="0" smtClean="0">
              <a:ln>
                <a:noFill/>
              </a:ln>
              <a:solidFill>
                <a:srgbClr val="C94F39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b="1" baseline="0" dirty="0" smtClean="0">
              <a:solidFill>
                <a:srgbClr val="BEBFBC"/>
              </a:solidFill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BEBFBC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79512" y="1196752"/>
            <a:ext cx="8784976" cy="51125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/>
            <a:r>
              <a:rPr lang="fr-FR" b="1" dirty="0" smtClean="0">
                <a:solidFill>
                  <a:srgbClr val="A7C43A"/>
                </a:solidFill>
              </a:rPr>
              <a:t>Fonctionnement du CME :</a:t>
            </a:r>
          </a:p>
          <a:p>
            <a:pPr marL="173038"/>
            <a:r>
              <a:rPr lang="fr-FR" sz="1600" b="1" dirty="0" smtClean="0">
                <a:solidFill>
                  <a:srgbClr val="7B254D"/>
                </a:solidFill>
              </a:rPr>
              <a:t>Le travail en commissions : 1 à 2 par trimestre (pour chaque commission)</a:t>
            </a:r>
            <a:endParaRPr lang="fr-FR" sz="1600" dirty="0" smtClean="0">
              <a:solidFill>
                <a:srgbClr val="7B254D"/>
              </a:solidFill>
            </a:endParaRPr>
          </a:p>
          <a:p>
            <a:pPr marL="173038"/>
            <a:r>
              <a:rPr lang="fr-FR" sz="1400" dirty="0" smtClean="0">
                <a:solidFill>
                  <a:srgbClr val="002060"/>
                </a:solidFill>
              </a:rPr>
              <a:t>Les élus sont repartis en deux commissions de taille équivalente suivant 2 thématiques: </a:t>
            </a:r>
          </a:p>
          <a:p>
            <a:pPr marL="173038" lvl="0">
              <a:buFont typeface="Wingdings" pitchFamily="2" charset="2"/>
              <a:buChar char="Ø"/>
            </a:pPr>
            <a:r>
              <a:rPr lang="fr-FR" sz="1400" dirty="0" smtClean="0">
                <a:solidFill>
                  <a:srgbClr val="002060"/>
                </a:solidFill>
              </a:rPr>
              <a:t>Evènementiel/Sport, loisirs, culture</a:t>
            </a:r>
          </a:p>
          <a:p>
            <a:pPr marL="173038" lvl="0">
              <a:buFont typeface="Wingdings" pitchFamily="2" charset="2"/>
              <a:buChar char="Ø"/>
            </a:pPr>
            <a:r>
              <a:rPr lang="fr-FR" sz="1400" dirty="0" smtClean="0">
                <a:solidFill>
                  <a:srgbClr val="002060"/>
                </a:solidFill>
              </a:rPr>
              <a:t>Environnement/Cadre de vie/Sécurité et citoyenneté</a:t>
            </a:r>
          </a:p>
          <a:p>
            <a:pPr marL="173038"/>
            <a:r>
              <a:rPr lang="fr-FR" sz="1400" dirty="0" smtClean="0">
                <a:solidFill>
                  <a:srgbClr val="002060"/>
                </a:solidFill>
              </a:rPr>
              <a:t> </a:t>
            </a:r>
          </a:p>
          <a:p>
            <a:pPr marL="173038"/>
            <a:r>
              <a:rPr lang="fr-FR" sz="1400" dirty="0" smtClean="0">
                <a:solidFill>
                  <a:srgbClr val="7B254D"/>
                </a:solidFill>
              </a:rPr>
              <a:t>Les enfants sont accompagnés par des adultes (agents, élus, personne ressource)</a:t>
            </a:r>
            <a:r>
              <a:rPr lang="fr-FR" sz="1400" dirty="0" smtClean="0">
                <a:solidFill>
                  <a:srgbClr val="002060"/>
                </a:solidFill>
              </a:rPr>
              <a:t> pour mener à bien ces projets, dont ils rendent régulièrement compte du degré d’avancement au cours des séances plénières.</a:t>
            </a:r>
          </a:p>
          <a:p>
            <a:pPr marL="173038"/>
            <a:r>
              <a:rPr lang="fr-FR" sz="1400" b="1" dirty="0" smtClean="0">
                <a:solidFill>
                  <a:srgbClr val="002060"/>
                </a:solidFill>
              </a:rPr>
              <a:t> </a:t>
            </a:r>
          </a:p>
          <a:p>
            <a:pPr marL="173038"/>
            <a:r>
              <a:rPr lang="fr-FR" sz="1600" b="1" dirty="0" smtClean="0">
                <a:solidFill>
                  <a:srgbClr val="7B254D"/>
                </a:solidFill>
              </a:rPr>
              <a:t>Les séances plénières : 2 à 3 par an (salle du Conseil)</a:t>
            </a:r>
            <a:endParaRPr lang="fr-FR" sz="1600" dirty="0" smtClean="0">
              <a:solidFill>
                <a:srgbClr val="7B254D"/>
              </a:solidFill>
            </a:endParaRPr>
          </a:p>
          <a:p>
            <a:pPr marL="173038"/>
            <a:r>
              <a:rPr lang="fr-FR" sz="1400" dirty="0" smtClean="0">
                <a:solidFill>
                  <a:srgbClr val="002060"/>
                </a:solidFill>
              </a:rPr>
              <a:t>Les séances plénières sont présidées par Mme le Maire. Elles ont lieu en mairie et sont publiques. </a:t>
            </a:r>
          </a:p>
          <a:p>
            <a:pPr marL="173038" lvl="0"/>
            <a:r>
              <a:rPr lang="fr-FR" sz="1400" dirty="0" smtClean="0">
                <a:solidFill>
                  <a:srgbClr val="002060"/>
                </a:solidFill>
              </a:rPr>
              <a:t>1- Décembre : proclamation des résultats des élections et installation officielle des élu(e)s dans leur mandat</a:t>
            </a:r>
          </a:p>
          <a:p>
            <a:pPr marL="173038" lvl="0"/>
            <a:r>
              <a:rPr lang="fr-FR" sz="1400" dirty="0" smtClean="0">
                <a:solidFill>
                  <a:srgbClr val="002060"/>
                </a:solidFill>
              </a:rPr>
              <a:t>2- Mars : informer sur le travail en commissions, et soumettre, pour validation, les projets à engager.</a:t>
            </a:r>
          </a:p>
          <a:p>
            <a:pPr marL="173038" lvl="0"/>
            <a:r>
              <a:rPr lang="fr-FR" sz="1400" dirty="0" smtClean="0">
                <a:solidFill>
                  <a:srgbClr val="002060"/>
                </a:solidFill>
              </a:rPr>
              <a:t>3- Juin : bilan et évaluation des projets qui auront été mis en œuvre, présentation des projets en cours et à engager pour l’année suivante.</a:t>
            </a:r>
          </a:p>
          <a:p>
            <a:pPr marL="173038" lvl="0"/>
            <a:endParaRPr lang="fr-FR" sz="1200" dirty="0" smtClean="0">
              <a:solidFill>
                <a:srgbClr val="002060"/>
              </a:solidFill>
            </a:endParaRPr>
          </a:p>
          <a:p>
            <a:pPr marL="173038"/>
            <a:r>
              <a:rPr lang="fr-FR" sz="1600" b="1" dirty="0" smtClean="0">
                <a:solidFill>
                  <a:srgbClr val="7B254D"/>
                </a:solidFill>
              </a:rPr>
              <a:t>Rôle des parents et des enseignants</a:t>
            </a:r>
            <a:endParaRPr lang="fr-FR" sz="1600" dirty="0" smtClean="0">
              <a:solidFill>
                <a:srgbClr val="7B254D"/>
              </a:solidFill>
            </a:endParaRPr>
          </a:p>
          <a:p>
            <a:pPr marL="173038"/>
            <a:r>
              <a:rPr lang="fr-FR" sz="1400" dirty="0" smtClean="0">
                <a:solidFill>
                  <a:srgbClr val="002060"/>
                </a:solidFill>
              </a:rPr>
              <a:t>L’implication des parents et des enseignants est importante pour aider les élus du CME dans l’exercice de leur fonction:</a:t>
            </a:r>
          </a:p>
          <a:p>
            <a:pPr marL="173038"/>
            <a:r>
              <a:rPr lang="fr-FR" sz="1400" dirty="0" smtClean="0">
                <a:solidFill>
                  <a:srgbClr val="002060"/>
                </a:solidFill>
              </a:rPr>
              <a:t>- Pour les accompagner dans leurs responsabilités.</a:t>
            </a:r>
          </a:p>
          <a:p>
            <a:pPr marL="173038"/>
            <a:r>
              <a:rPr lang="fr-FR" sz="1400" dirty="0" smtClean="0">
                <a:solidFill>
                  <a:srgbClr val="002060"/>
                </a:solidFill>
              </a:rPr>
              <a:t>- Pour contribuer aux aspects pratiques (déplacements, gestion de leur temps, etc...)</a:t>
            </a:r>
          </a:p>
          <a:p>
            <a:pPr marL="173038"/>
            <a:r>
              <a:rPr lang="fr-FR" sz="1400" dirty="0" smtClean="0">
                <a:solidFill>
                  <a:srgbClr val="002060"/>
                </a:solidFill>
              </a:rPr>
              <a:t>Ils seront informés du déroulement des activités du CME.</a:t>
            </a:r>
            <a:endParaRPr lang="fr-FR" sz="1400" b="1" dirty="0" smtClean="0">
              <a:solidFill>
                <a:srgbClr val="7B254D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0018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_mill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7677"/>
            <a:ext cx="8796528" cy="1251814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39552" y="356178"/>
            <a:ext cx="69847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Conseil Municipal des Enfants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7C43A"/>
                </a:solidFill>
                <a:effectLst/>
                <a:uLnTx/>
                <a:uFillTx/>
                <a:latin typeface="Decker" pitchFamily="34" charset="0"/>
                <a:ea typeface="+mj-ea"/>
                <a:cs typeface="+mj-cs"/>
              </a:rPr>
              <a:t> Millery 2015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802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B254D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630932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ecker" pitchFamily="34" charset="0"/>
              </a:rPr>
              <a:t>Mairie de Millery </a:t>
            </a:r>
            <a:r>
              <a:rPr lang="fr-FR" sz="2000" b="1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ecker" pitchFamily="34" charset="0"/>
              </a:rPr>
              <a:t>– 3 avenue </a:t>
            </a:r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ecker" pitchFamily="34" charset="0"/>
              </a:rPr>
              <a:t>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ecker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1196752"/>
            <a:ext cx="7416824" cy="4738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7B254D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000" b="1" dirty="0" smtClean="0">
              <a:solidFill>
                <a:srgbClr val="9A3352"/>
              </a:solidFill>
              <a:latin typeface="Decker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endParaRPr lang="fr-FR" sz="2000" b="1" dirty="0" smtClean="0">
              <a:solidFill>
                <a:srgbClr val="A74D60"/>
              </a:solidFill>
              <a:latin typeface="Decker" pitchFamily="34" charset="0"/>
            </a:endParaRP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endParaRPr kumimoji="0" lang="fr-FR" sz="2000" b="1" i="0" u="none" strike="noStrike" kern="1200" cap="none" spc="0" normalizeH="0" noProof="0" dirty="0" smtClean="0">
              <a:ln>
                <a:noFill/>
              </a:ln>
              <a:solidFill>
                <a:srgbClr val="C94F39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b="1" baseline="0" dirty="0" smtClean="0">
              <a:solidFill>
                <a:srgbClr val="BEBFBC"/>
              </a:solidFill>
              <a:latin typeface="Decker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BEBFBC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07504" y="1340768"/>
            <a:ext cx="8856984" cy="48245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7B254D"/>
                </a:solidFill>
              </a:rPr>
              <a:t>Calendrier</a:t>
            </a:r>
          </a:p>
          <a:p>
            <a:pPr algn="ctr"/>
            <a:endParaRPr lang="fr-FR" sz="1200" dirty="0">
              <a:solidFill>
                <a:srgbClr val="7B254D"/>
              </a:solidFill>
            </a:endParaRPr>
          </a:p>
          <a:p>
            <a:r>
              <a:rPr lang="fr-FR" b="1" dirty="0" smtClean="0">
                <a:solidFill>
                  <a:srgbClr val="7B254D"/>
                </a:solidFill>
              </a:rPr>
              <a:t>4 Décembre </a:t>
            </a:r>
            <a:r>
              <a:rPr lang="fr-FR" dirty="0" smtClean="0">
                <a:solidFill>
                  <a:srgbClr val="7B254D"/>
                </a:solidFill>
              </a:rPr>
              <a:t>: </a:t>
            </a:r>
            <a:r>
              <a:rPr lang="fr-FR" dirty="0" smtClean="0">
                <a:solidFill>
                  <a:srgbClr val="002060"/>
                </a:solidFill>
              </a:rPr>
              <a:t>date limite de dépôt des candidatures (listes)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7B254D"/>
                </a:solidFill>
              </a:rPr>
              <a:t>4 Décembre : </a:t>
            </a:r>
            <a:r>
              <a:rPr lang="fr-FR" dirty="0" smtClean="0">
                <a:solidFill>
                  <a:srgbClr val="002060"/>
                </a:solidFill>
              </a:rPr>
              <a:t>distribution des cartes d’électeurs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7B254D"/>
                </a:solidFill>
              </a:rPr>
              <a:t>11 Décembre </a:t>
            </a:r>
            <a:r>
              <a:rPr lang="fr-FR" dirty="0" smtClean="0">
                <a:solidFill>
                  <a:srgbClr val="7B254D"/>
                </a:solidFill>
              </a:rPr>
              <a:t>: </a:t>
            </a:r>
            <a:r>
              <a:rPr lang="fr-FR" dirty="0" smtClean="0">
                <a:solidFill>
                  <a:srgbClr val="002060"/>
                </a:solidFill>
              </a:rPr>
              <a:t>élections en mairie (salle de la poste)</a:t>
            </a:r>
          </a:p>
          <a:p>
            <a:pPr marL="1435100"/>
            <a:r>
              <a:rPr lang="fr-FR" dirty="0" smtClean="0">
                <a:solidFill>
                  <a:srgbClr val="002060"/>
                </a:solidFill>
              </a:rPr>
              <a:t>9h : Ecole Saint Vincent</a:t>
            </a:r>
          </a:p>
          <a:p>
            <a:pPr marL="1435100"/>
            <a:r>
              <a:rPr lang="fr-FR" dirty="0" smtClean="0">
                <a:solidFill>
                  <a:srgbClr val="002060"/>
                </a:solidFill>
              </a:rPr>
              <a:t>13h15 : Ecole </a:t>
            </a:r>
            <a:r>
              <a:rPr lang="fr-FR" dirty="0" err="1" smtClean="0">
                <a:solidFill>
                  <a:srgbClr val="002060"/>
                </a:solidFill>
              </a:rPr>
              <a:t>Mil’Fleurs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7B254D"/>
                </a:solidFill>
              </a:rPr>
              <a:t>17 </a:t>
            </a:r>
            <a:r>
              <a:rPr lang="fr-FR" b="1" dirty="0" smtClean="0">
                <a:solidFill>
                  <a:srgbClr val="7B254D"/>
                </a:solidFill>
              </a:rPr>
              <a:t>Décembre  en salle du Conseil à </a:t>
            </a:r>
            <a:r>
              <a:rPr lang="fr-FR" b="1" dirty="0" smtClean="0">
                <a:solidFill>
                  <a:srgbClr val="7B254D"/>
                </a:solidFill>
              </a:rPr>
              <a:t>17h30 </a:t>
            </a:r>
            <a:r>
              <a:rPr lang="fr-FR" b="1" dirty="0" smtClean="0">
                <a:solidFill>
                  <a:srgbClr val="7B254D"/>
                </a:solidFill>
              </a:rPr>
              <a:t>heures: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Premier conseil présidé par Madame le Maire. Proclamation des résultats  et installation des conseillers élus dans leur mandat. Les enfants feront le choix de leur commission.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7B254D"/>
                </a:solidFill>
              </a:rPr>
              <a:t>Jeudi 7 Janvier 2016 de 17h30 à 18h30: 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Réunion de la commission ‘Evènementiel ‘pour préparer la cérémonie et leur discours pour les </a:t>
            </a:r>
            <a:r>
              <a:rPr lang="fr-FR" dirty="0" err="1" smtClean="0">
                <a:solidFill>
                  <a:srgbClr val="002060"/>
                </a:solidFill>
              </a:rPr>
              <a:t>voeux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390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256</Words>
  <Application>Microsoft Office PowerPoint</Application>
  <PresentationFormat>Affichage à l'écran (4:3)</PresentationFormat>
  <Paragraphs>90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Decker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idelorme</dc:creator>
  <cp:lastModifiedBy>Celine</cp:lastModifiedBy>
  <cp:revision>30</cp:revision>
  <dcterms:created xsi:type="dcterms:W3CDTF">2015-02-04T13:22:58Z</dcterms:created>
  <dcterms:modified xsi:type="dcterms:W3CDTF">2015-12-03T18:15:34Z</dcterms:modified>
</cp:coreProperties>
</file>