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59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2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84" autoAdjust="0"/>
  </p:normalViewPr>
  <p:slideViewPr>
    <p:cSldViewPr>
      <p:cViewPr>
        <p:scale>
          <a:sx n="84" d="100"/>
          <a:sy n="84" d="100"/>
        </p:scale>
        <p:origin x="-352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3516-C216-4DA1-811E-C5D8D91BB455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6684-EE87-4C0A-A838-2792854FB3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766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AC, EP, ANC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988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Givors</a:t>
            </a:r>
            <a:r>
              <a:rPr lang="fr-FR" baseline="0" dirty="0" smtClean="0"/>
              <a:t> et Grigny sont gérés par la Métropole</a:t>
            </a:r>
            <a:endParaRPr lang="fr-FR" dirty="0" smtClean="0"/>
          </a:p>
          <a:p>
            <a:r>
              <a:rPr lang="fr-FR" dirty="0" smtClean="0"/>
              <a:t>14.000m3 d’effluents dont la moitié d’eau</a:t>
            </a:r>
            <a:r>
              <a:rPr lang="fr-FR" baseline="0" dirty="0" smtClean="0"/>
              <a:t> propre</a:t>
            </a:r>
          </a:p>
          <a:p>
            <a:r>
              <a:rPr lang="fr-FR" baseline="0" dirty="0" smtClean="0"/>
              <a:t>Un audit a débuté en juin 2014 pour un retour fin 2015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209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échéances</a:t>
            </a:r>
            <a:r>
              <a:rPr lang="fr-FR" baseline="0" dirty="0" smtClean="0"/>
              <a:t> des DSP de la lyonnaise des eaux vont de 2016 à 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9694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échéances</a:t>
            </a:r>
            <a:r>
              <a:rPr lang="fr-FR" baseline="0" dirty="0" smtClean="0"/>
              <a:t> des DSP de la lyonnaise des eaux vont de 2016 à 2022</a:t>
            </a:r>
          </a:p>
          <a:p>
            <a:r>
              <a:rPr lang="fr-FR" baseline="0" dirty="0" smtClean="0"/>
              <a:t>Auto surveillance des réseaux : en comparant avec les flux de la station de Givors permet de déduire l’eau claire parasite</a:t>
            </a:r>
          </a:p>
          <a:p>
            <a:r>
              <a:rPr lang="fr-FR" baseline="0" dirty="0" smtClean="0"/>
              <a:t>Traitement = 210 litre / </a:t>
            </a:r>
            <a:r>
              <a:rPr lang="fr-FR" baseline="0" dirty="0" err="1" smtClean="0"/>
              <a:t>hab</a:t>
            </a:r>
            <a:r>
              <a:rPr lang="fr-FR" baseline="0" dirty="0" smtClean="0"/>
              <a:t> / jour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7323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Transfert de compétence en janvier 2013 donc plus de budget communal pour l’AC.</a:t>
            </a:r>
          </a:p>
          <a:p>
            <a:r>
              <a:rPr lang="fr-FR" smtClean="0"/>
              <a:t>Cout</a:t>
            </a:r>
            <a:r>
              <a:rPr lang="fr-FR" baseline="0" smtClean="0"/>
              <a:t> Millery : 1,97€ HT / m3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969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Budget EP : 200</a:t>
            </a:r>
            <a:r>
              <a:rPr lang="fr-FR" baseline="0" dirty="0" smtClean="0"/>
              <a:t> k€ de FCT et 800k€ d’INV</a:t>
            </a:r>
          </a:p>
          <a:p>
            <a:r>
              <a:rPr lang="fr-FR" baseline="0" dirty="0" smtClean="0"/>
              <a:t>Contrôle pour particulier : 30€</a:t>
            </a:r>
          </a:p>
          <a:p>
            <a:r>
              <a:rPr lang="fr-FR" baseline="0" dirty="0" smtClean="0"/>
              <a:t>38% des recettes SPANC viennent de remboursement de personnel de l’AC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9861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AC, EP, ANC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C6684-EE87-4C0A-A838-2792854FB34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988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184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290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369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478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523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34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713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991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292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256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008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C2DE-0EC1-4915-A635-187EC10574B2}" type="datetimeFigureOut">
              <a:rPr lang="fr-FR" smtClean="0"/>
              <a:pPr/>
              <a:t>23/10/2015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CB3A4-2EEF-46E5-81A4-201BA33360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34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– Rapport d’activité 2014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Rapport d’activité 2014</a:t>
            </a:r>
          </a:p>
          <a:p>
            <a:pPr lvl="0" algn="ctr">
              <a:spcBef>
                <a:spcPct val="0"/>
              </a:spcBef>
              <a:defRPr/>
            </a:pPr>
            <a:endParaRPr lang="fr-FR" sz="2400" b="1" dirty="0">
              <a:solidFill>
                <a:srgbClr val="C94F39"/>
              </a:solidFill>
              <a:latin typeface="Decker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400" b="1" dirty="0" smtClean="0">
              <a:solidFill>
                <a:srgbClr val="C94F39"/>
              </a:solidFill>
              <a:latin typeface="Decker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err="1" smtClean="0">
                <a:solidFill>
                  <a:srgbClr val="C94F39"/>
                </a:solidFill>
                <a:latin typeface="Decker" pitchFamily="34" charset="0"/>
              </a:rPr>
              <a:t>SYndicat</a:t>
            </a: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 pour la Station </a:t>
            </a:r>
            <a:endParaRPr lang="fr-FR" sz="3600" b="1" dirty="0">
              <a:solidFill>
                <a:srgbClr val="C94F39"/>
              </a:solidFill>
              <a:latin typeface="Decker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400" b="1" dirty="0" smtClean="0">
              <a:solidFill>
                <a:srgbClr val="C94F39"/>
              </a:solidFill>
              <a:latin typeface="Decker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d’Epuration de Givors</a:t>
            </a:r>
            <a:endParaRPr lang="fr-FR" sz="3600" b="1" dirty="0">
              <a:solidFill>
                <a:srgbClr val="C94F39"/>
              </a:solidFill>
              <a:latin typeface="Decker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769857"/>
            <a:ext cx="37161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Délégué :</a:t>
            </a:r>
            <a:endParaRPr lang="fr-FR" sz="2000" b="1" dirty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</a:t>
            </a:r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Guillaume </a:t>
            </a:r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LEVEQUE</a:t>
            </a:r>
          </a:p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Suppléant :</a:t>
            </a:r>
          </a:p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 Jean </a:t>
            </a:r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BUFFENOIR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6275" y="4769857"/>
            <a:ext cx="4508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1 Président et 4 vice-présidents</a:t>
            </a:r>
            <a:endParaRPr lang="fr-FR" sz="2000" b="1" dirty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</a:t>
            </a:r>
          </a:p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8 permanents</a:t>
            </a:r>
          </a:p>
        </p:txBody>
      </p:sp>
    </p:spTree>
    <p:extLst>
      <p:ext uri="{BB962C8B-B14F-4D97-AF65-F5344CB8AC3E}">
        <p14:creationId xmlns:p14="http://schemas.microsoft.com/office/powerpoint/2010/main" xmlns="" val="38504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124744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 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9105" y="692696"/>
            <a:ext cx="5158962" cy="572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2014 – Communes membres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124744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 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2014 – Assainissement Collectif 1/2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20" y="6926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16 communes concernées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052736"/>
            <a:ext cx="8122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Collecte, transport et épuration des eaux usées sur 340 km de réseaux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44926" y="1403484"/>
            <a:ext cx="850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Convention pour Givors et Grigny : le transport et le traitement des effluents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5496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Principaux travaux 2014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4365104"/>
            <a:ext cx="7447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Délégation de service publique assurée par la Lyonnaise des eaux</a:t>
            </a:r>
          </a:p>
          <a:p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	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Inspections télévisés, curage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2204864"/>
            <a:ext cx="51988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Création de réseaux et de station d’épuration 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Mise en séparatif EU/EP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Auto surveillance de déversoir d’orage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Poste de relevage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496" y="39330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Exploitation du service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3477201"/>
            <a:ext cx="768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Pour Millery : Réhabilitation de réseaux Chemin de l’Etang et RD 117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5496" y="50758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Auto surveillance des réseaux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520" y="5518973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Mesure les volumes d’effluents dans les canalisations et les rejet des déversoirs d’orage dans le milieu naturel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156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2014 – Assainissement Collectif 2/2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356" y="1052736"/>
            <a:ext cx="835292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Fonctionnement par délégation de service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public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à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Lyonnaise des Eaux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jusqu’au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30 juin 2018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.</a:t>
            </a:r>
          </a:p>
          <a:p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66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000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habitants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raccordés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.</a:t>
            </a:r>
          </a:p>
          <a:p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Le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volume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d’effluents mesurés est de </a:t>
            </a:r>
            <a:r>
              <a:rPr lang="fr-FR" sz="2000" b="1" dirty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5 120 581 m</a:t>
            </a:r>
            <a:r>
              <a:rPr lang="fr-FR" sz="2000" b="1" baseline="30000" dirty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3</a:t>
            </a:r>
            <a:r>
              <a:rPr lang="fr-FR" sz="2000" b="1" dirty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 </a:t>
            </a:r>
          </a:p>
          <a:p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	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soit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un débit moyen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quotidien :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14 070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m3 = 79 % de la capacité</a:t>
            </a:r>
          </a:p>
          <a:p>
            <a:endParaRPr lang="fr-FR" b="1" dirty="0" smtClean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Le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volume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facturé aux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usagers est de </a:t>
            </a:r>
            <a:r>
              <a:rPr lang="fr-FR" sz="2000" b="1" dirty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2 941 055 </a:t>
            </a:r>
            <a:r>
              <a:rPr lang="fr-FR" sz="2000" b="1" dirty="0" smtClean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m</a:t>
            </a:r>
            <a:r>
              <a:rPr lang="fr-FR" sz="2000" b="1" baseline="30000" dirty="0" smtClean="0">
                <a:solidFill>
                  <a:srgbClr val="C94F39"/>
                </a:solidFill>
                <a:latin typeface="Decker" pitchFamily="34" charset="0"/>
                <a:ea typeface="+mj-ea"/>
                <a:cs typeface="+mj-cs"/>
              </a:rPr>
              <a:t>3</a:t>
            </a:r>
            <a:endParaRPr lang="fr-FR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25820" y="6834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La </a:t>
            </a:r>
            <a:r>
              <a:rPr lang="fr-FR" b="1" dirty="0">
                <a:solidFill>
                  <a:srgbClr val="7B254D"/>
                </a:solidFill>
                <a:latin typeface="Decker" pitchFamily="34" charset="0"/>
              </a:rPr>
              <a:t>station </a:t>
            </a:r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intercommunale de Givors</a:t>
            </a:r>
            <a:endParaRPr lang="fr-FR" b="1" dirty="0">
              <a:solidFill>
                <a:srgbClr val="7B254D"/>
              </a:solidFill>
              <a:latin typeface="Decker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170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Les boues de la station</a:t>
            </a:r>
            <a:endParaRPr lang="fr-FR" b="1" dirty="0">
              <a:solidFill>
                <a:srgbClr val="7B254D"/>
              </a:solidFill>
              <a:latin typeface="Decker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024" y="4077072"/>
            <a:ext cx="8748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Stockage à Givors et St-</a:t>
            </a:r>
            <a:r>
              <a:rPr lang="fr-FR" b="1" dirty="0" err="1" smtClean="0">
                <a:solidFill>
                  <a:srgbClr val="2066A8"/>
                </a:solidFill>
                <a:latin typeface="Decker" pitchFamily="34" charset="0"/>
              </a:rPr>
              <a:t>Andéol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-le-Château</a:t>
            </a:r>
          </a:p>
          <a:p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3740 tonnes épandues sur 21 exploitations représentant 296 hectares</a:t>
            </a:r>
          </a:p>
          <a:p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Analyse bimensuelle. En cas de non-conformités, les boues sont incinérées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579948"/>
            <a:ext cx="709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Nouvelles station à </a:t>
            </a:r>
            <a:r>
              <a:rPr lang="fr-FR" b="1" dirty="0" err="1" smtClean="0">
                <a:solidFill>
                  <a:srgbClr val="7B254D"/>
                </a:solidFill>
                <a:latin typeface="Decker" pitchFamily="34" charset="0"/>
              </a:rPr>
              <a:t>Chaussan</a:t>
            </a:r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 (décembre 2014)</a:t>
            </a:r>
            <a:endParaRPr lang="fr-FR" b="1" dirty="0">
              <a:solidFill>
                <a:srgbClr val="7B254D"/>
              </a:solidFill>
              <a:latin typeface="Decker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5939988"/>
            <a:ext cx="8596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Filtre plantés de roseaux, elle fonctionne sans électricité</a:t>
            </a:r>
          </a:p>
        </p:txBody>
      </p:sp>
    </p:spTree>
    <p:extLst>
      <p:ext uri="{BB962C8B-B14F-4D97-AF65-F5344CB8AC3E}">
        <p14:creationId xmlns:p14="http://schemas.microsoft.com/office/powerpoint/2010/main" xmlns="" val="28131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2014 – Assainissement Collectif 2/2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03" y="860525"/>
            <a:ext cx="2943225" cy="25431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836712"/>
            <a:ext cx="2952750" cy="25908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6898" y="3885777"/>
            <a:ext cx="3067050" cy="24288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80703" y="3819101"/>
            <a:ext cx="30194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01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74035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2014 – Eaux Pluviales / Assainissement Non </a:t>
            </a:r>
            <a:r>
              <a:rPr lang="fr-FR" sz="2000" b="1" dirty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C</a:t>
            </a: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ollectifs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340768"/>
            <a:ext cx="7194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Séparation des réseaux d’eaux usées et eaux pluviales</a:t>
            </a:r>
          </a:p>
          <a:p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122 km de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réseaux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Budget fonctionnement : 200 k€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Budget investissement : 798 k€</a:t>
            </a:r>
          </a:p>
          <a:p>
            <a:endParaRPr lang="fr-FR" b="1" dirty="0" smtClean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Pour Millery : travaux Chemin de l’Etang</a:t>
            </a:r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73" y="8367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Eaux Pluviales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008" y="32036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7B254D"/>
                </a:solidFill>
                <a:latin typeface="Decker" pitchFamily="34" charset="0"/>
              </a:rPr>
              <a:t>Assainissement Non Collectif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536" y="3723997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1796 installations concernées</a:t>
            </a: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296 contrôles d’installation dont 72 sur du neuf ou réhabilité</a:t>
            </a:r>
          </a:p>
          <a:p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Conformité des 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installations : </a:t>
            </a:r>
            <a:r>
              <a:rPr lang="fr-FR" b="1" dirty="0">
                <a:solidFill>
                  <a:srgbClr val="2066A8"/>
                </a:solidFill>
                <a:latin typeface="Decker" pitchFamily="34" charset="0"/>
              </a:rPr>
              <a:t>26</a:t>
            </a:r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%</a:t>
            </a:r>
          </a:p>
          <a:p>
            <a:endParaRPr lang="fr-FR" b="1" dirty="0" smtClean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2 tournées de vidange confiées à l’entreprise Chefneux pour 12 particuliers</a:t>
            </a:r>
          </a:p>
          <a:p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Budget de 50 k€, 62% des recettes viennent des contrôles</a:t>
            </a:r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  <a:p>
            <a:endParaRPr lang="fr-FR" b="1" dirty="0" smtClean="0">
              <a:solidFill>
                <a:srgbClr val="2066A8"/>
              </a:solidFill>
              <a:latin typeface="Decker" pitchFamily="34" charset="0"/>
            </a:endParaRPr>
          </a:p>
          <a:p>
            <a:r>
              <a:rPr lang="fr-FR" b="1" dirty="0" smtClean="0">
                <a:solidFill>
                  <a:srgbClr val="2066A8"/>
                </a:solidFill>
                <a:latin typeface="Decker" pitchFamily="34" charset="0"/>
              </a:rPr>
              <a:t>Millery transférera cette compétence au SYSEG au 01/01/2016</a:t>
            </a:r>
            <a:endParaRPr lang="fr-FR" b="1" dirty="0">
              <a:solidFill>
                <a:srgbClr val="2066A8"/>
              </a:solidFill>
              <a:latin typeface="Deck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36512" y="6485274"/>
            <a:ext cx="9216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17031"/>
            <a:ext cx="7200292" cy="65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SYSEG – Rapport d’activité 2014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A l’année prochaine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C94F39"/>
                </a:solidFill>
                <a:latin typeface="Decker" pitchFamily="34" charset="0"/>
              </a:rPr>
              <a:t>pour le rapport d’activité 2015…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4769857"/>
            <a:ext cx="37161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Délégué :</a:t>
            </a:r>
            <a:endParaRPr lang="fr-FR" sz="2000" b="1" dirty="0">
              <a:solidFill>
                <a:srgbClr val="BEBFBC"/>
              </a:solidFill>
              <a:latin typeface="Decker" pitchFamily="34" charset="0"/>
              <a:ea typeface="+mj-ea"/>
              <a:cs typeface="+mj-cs"/>
            </a:endParaRPr>
          </a:p>
          <a:p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</a:t>
            </a:r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Guillaume </a:t>
            </a:r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LEVEQUE</a:t>
            </a:r>
          </a:p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Suppléant :</a:t>
            </a:r>
          </a:p>
          <a:p>
            <a:r>
              <a:rPr lang="fr-FR" sz="2000" b="1" dirty="0" smtClean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  Jean </a:t>
            </a:r>
            <a:r>
              <a:rPr lang="fr-FR" sz="2000" b="1" dirty="0">
                <a:solidFill>
                  <a:srgbClr val="BEBFBC"/>
                </a:solidFill>
                <a:latin typeface="Decker" pitchFamily="34" charset="0"/>
                <a:ea typeface="+mj-ea"/>
                <a:cs typeface="+mj-cs"/>
              </a:rPr>
              <a:t>BUFFENOIR</a:t>
            </a:r>
          </a:p>
        </p:txBody>
      </p:sp>
    </p:spTree>
    <p:extLst>
      <p:ext uri="{BB962C8B-B14F-4D97-AF65-F5344CB8AC3E}">
        <p14:creationId xmlns:p14="http://schemas.microsoft.com/office/powerpoint/2010/main" xmlns="" val="13887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Millery bande">
  <a:themeElements>
    <a:clrScheme name="Office">
      <a:dk1>
        <a:sysClr val="windowText" lastClr="8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8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Millery bande</Template>
  <TotalTime>225</TotalTime>
  <Words>587</Words>
  <Application>Microsoft Office PowerPoint</Application>
  <PresentationFormat>Affichage à l'écran (4:3)</PresentationFormat>
  <Paragraphs>105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Millery bande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LEVEQUE Guillaume</dc:creator>
  <cp:lastModifiedBy>Laure ROSSO</cp:lastModifiedBy>
  <cp:revision>67</cp:revision>
  <dcterms:created xsi:type="dcterms:W3CDTF">2015-10-14T12:33:13Z</dcterms:created>
  <dcterms:modified xsi:type="dcterms:W3CDTF">2015-10-23T09:51:55Z</dcterms:modified>
</cp:coreProperties>
</file>