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59" r:id="rId6"/>
    <p:sldId id="260" r:id="rId7"/>
    <p:sldId id="268" r:id="rId8"/>
    <p:sldId id="267" r:id="rId9"/>
    <p:sldId id="266" r:id="rId10"/>
    <p:sldId id="265" r:id="rId11"/>
    <p:sldId id="262" r:id="rId12"/>
    <p:sldId id="269" r:id="rId13"/>
    <p:sldId id="263" r:id="rId14"/>
    <p:sldId id="270" r:id="rId15"/>
    <p:sldId id="26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D0D0"/>
    <a:srgbClr val="F4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004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veque.CGDM-EMEA\Documents\Personnel\Finance\2016\montage%20budget%202016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leveque.CGDM-EMEA\Documents\Personnel\Finance\2016\graphiqu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veque.CGDM-EMEA\Documents\Personnel\Finance\2016\montage%20budget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veque.CGDM-EMEA\Documents\Personnel\Finance\2016\montage%20budget%20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leveque.CGDM-EMEA\Documents\Personnel\Finance\2016\montage%20budget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800" b="1" i="0" baseline="0">
                <a:effectLst/>
              </a:rPr>
              <a:t>Réalisé 2015</a:t>
            </a:r>
            <a:endParaRPr lang="fr-FR">
              <a:effectLst/>
            </a:endParaRPr>
          </a:p>
          <a:p>
            <a:pPr>
              <a:defRPr/>
            </a:pPr>
            <a:r>
              <a:rPr lang="fr-FR" sz="1800" b="1" i="0" baseline="0">
                <a:effectLst/>
              </a:rPr>
              <a:t>2 868 930,71 €</a:t>
            </a:r>
            <a:endParaRPr lang="fr-FR">
              <a:effectLst/>
            </a:endParaRPr>
          </a:p>
        </c:rich>
      </c:tx>
      <c:overlay val="0"/>
    </c:title>
    <c:autoTitleDeleted val="0"/>
    <c:view3D>
      <c:rotX val="40"/>
      <c:rotY val="26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0988565240534E-2"/>
          <c:y val="0.23679225329163783"/>
          <c:w val="0.82371822403318462"/>
          <c:h val="0.6082114788913387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6747737826477985"/>
                  <c:y val="7.8315586506098767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17-4997-9FE1-0E3EAE098CA7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717-4997-9FE1-0E3EAE098CA7}"/>
                </c:ext>
              </c:extLst>
            </c:dLbl>
            <c:dLbl>
              <c:idx val="2"/>
              <c:layout>
                <c:manualLayout>
                  <c:x val="6.4169924563625358E-2"/>
                  <c:y val="-1.98039343480116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17-4997-9FE1-0E3EAE098CA7}"/>
                </c:ext>
              </c:extLst>
            </c:dLbl>
            <c:dLbl>
              <c:idx val="3"/>
              <c:layout>
                <c:manualLayout>
                  <c:x val="-3.1681074830681132E-2"/>
                  <c:y val="-2.832954376368825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17-4997-9FE1-0E3EAE098CA7}"/>
                </c:ext>
              </c:extLst>
            </c:dLbl>
            <c:dLbl>
              <c:idx val="4"/>
              <c:layout>
                <c:manualLayout>
                  <c:x val="0.15589101187526389"/>
                  <c:y val="-0.17774260111633475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17-4997-9FE1-0E3EAE098CA7}"/>
                </c:ext>
              </c:extLst>
            </c:dLbl>
            <c:dLbl>
              <c:idx val="5"/>
              <c:layout>
                <c:manualLayout>
                  <c:x val="-3.6083365453444191E-2"/>
                  <c:y val="4.03032721468475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17-4997-9FE1-0E3EAE098CA7}"/>
                </c:ext>
              </c:extLst>
            </c:dLbl>
            <c:dLbl>
              <c:idx val="6"/>
              <c:layout>
                <c:manualLayout>
                  <c:x val="-3.5839986784868674E-2"/>
                  <c:y val="-0.173635355270617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17-4997-9FE1-0E3EAE098CA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Feuil1!$A$1:$A$7</c:f>
              <c:strCache>
                <c:ptCount val="7"/>
                <c:pt idx="0">
                  <c:v>Charges à caractère général</c:v>
                </c:pt>
                <c:pt idx="1">
                  <c:v>Charges de personnel</c:v>
                </c:pt>
                <c:pt idx="2">
                  <c:v>Prélèvement Loi SRU</c:v>
                </c:pt>
                <c:pt idx="3">
                  <c:v>Transfert entre sections</c:v>
                </c:pt>
                <c:pt idx="4">
                  <c:v>Autres charges de gestion courante</c:v>
                </c:pt>
                <c:pt idx="5">
                  <c:v>Charges financières</c:v>
                </c:pt>
                <c:pt idx="6">
                  <c:v>Charges exceptionnelles</c:v>
                </c:pt>
              </c:strCache>
            </c:strRef>
          </c:cat>
          <c:val>
            <c:numRef>
              <c:f>Feuil1!$B$1:$B$7</c:f>
              <c:numCache>
                <c:formatCode>#,##0.00</c:formatCode>
                <c:ptCount val="7"/>
                <c:pt idx="0">
                  <c:v>628532.82999999996</c:v>
                </c:pt>
                <c:pt idx="1">
                  <c:v>1395209.31</c:v>
                </c:pt>
                <c:pt idx="2">
                  <c:v>51351.14</c:v>
                </c:pt>
                <c:pt idx="3">
                  <c:v>222940.33</c:v>
                </c:pt>
                <c:pt idx="4">
                  <c:v>529460.53</c:v>
                </c:pt>
                <c:pt idx="5">
                  <c:v>34952.089999999997</c:v>
                </c:pt>
                <c:pt idx="6">
                  <c:v>6484.48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17-4997-9FE1-0E3EAE098CA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800" b="1" i="0" baseline="0">
                <a:effectLst/>
              </a:rPr>
              <a:t>Proposition 2016</a:t>
            </a:r>
            <a:endParaRPr lang="fr-FR">
              <a:effectLst/>
            </a:endParaRPr>
          </a:p>
          <a:p>
            <a:pPr>
              <a:defRPr/>
            </a:pPr>
            <a:r>
              <a:rPr lang="fr-FR" sz="1800" b="1" i="0" baseline="0">
                <a:effectLst/>
              </a:rPr>
              <a:t>2 797 219 €</a:t>
            </a:r>
            <a:endParaRPr lang="fr-FR">
              <a:effectLst/>
            </a:endParaRPr>
          </a:p>
        </c:rich>
      </c:tx>
      <c:overlay val="0"/>
    </c:title>
    <c:autoTitleDeleted val="0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722222222222224E-2"/>
          <c:y val="0.24786599591717701"/>
          <c:w val="0.81388888888888888"/>
          <c:h val="0.64767096821230674"/>
        </c:manualLayout>
      </c:layout>
      <c:pie3D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AA60-4DB1-90EA-DDA48329A694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A60-4DB1-90EA-DDA48329A694}"/>
                </c:ext>
              </c:extLst>
            </c:dLbl>
            <c:dLbl>
              <c:idx val="2"/>
              <c:layout>
                <c:manualLayout>
                  <c:x val="3.864665354330709E-2"/>
                  <c:y val="-0.240591644794400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60-4DB1-90EA-DDA48329A694}"/>
                </c:ext>
              </c:extLst>
            </c:dLbl>
            <c:dLbl>
              <c:idx val="4"/>
              <c:layout>
                <c:manualLayout>
                  <c:x val="3.8903980752405948E-2"/>
                  <c:y val="0.125379483814523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60-4DB1-90EA-DDA48329A694}"/>
                </c:ext>
              </c:extLst>
            </c:dLbl>
            <c:dLbl>
              <c:idx val="5"/>
              <c:layout>
                <c:manualLayout>
                  <c:x val="-0.16456124234470682"/>
                  <c:y val="-0.19064814814814815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60-4DB1-90EA-DDA48329A69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Feuil1!$A$1:$A$7</c:f>
              <c:strCache>
                <c:ptCount val="7"/>
                <c:pt idx="0">
                  <c:v>Charges à caractère général</c:v>
                </c:pt>
                <c:pt idx="1">
                  <c:v>Charges de personnel</c:v>
                </c:pt>
                <c:pt idx="2">
                  <c:v>Dépenses impévues</c:v>
                </c:pt>
                <c:pt idx="3">
                  <c:v>Prélèvement Loi SRU</c:v>
                </c:pt>
                <c:pt idx="4">
                  <c:v>Transfert entre sections</c:v>
                </c:pt>
                <c:pt idx="5">
                  <c:v>Autres charges de gestion courante</c:v>
                </c:pt>
                <c:pt idx="6">
                  <c:v>Charges financières</c:v>
                </c:pt>
              </c:strCache>
            </c:strRef>
          </c:cat>
          <c:val>
            <c:numRef>
              <c:f>Feuil1!$B$1:$B$7</c:f>
              <c:numCache>
                <c:formatCode>_-* #,##0\ _€_-;\-* #,##0\ _€_-;_-* "-"??\ _€_-;_-@_-</c:formatCode>
                <c:ptCount val="7"/>
                <c:pt idx="0">
                  <c:v>640000</c:v>
                </c:pt>
                <c:pt idx="1">
                  <c:v>1384000</c:v>
                </c:pt>
                <c:pt idx="2">
                  <c:v>100000</c:v>
                </c:pt>
                <c:pt idx="3">
                  <c:v>70000</c:v>
                </c:pt>
                <c:pt idx="4">
                  <c:v>82907</c:v>
                </c:pt>
                <c:pt idx="5">
                  <c:v>487000</c:v>
                </c:pt>
                <c:pt idx="6">
                  <c:v>33312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60-4DB1-90EA-DDA48329A69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2507550609127"/>
          <c:y val="0.16629290925965276"/>
          <c:w val="0.8152581640125941"/>
          <c:h val="0.67927283181732723"/>
        </c:manualLayout>
      </c:layout>
      <c:pie3D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Excédent fonctionnement  2014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84-4D58-85C2-1C268BAFABBE}"/>
                </c:ext>
              </c:extLst>
            </c:dLbl>
            <c:dLbl>
              <c:idx val="1"/>
              <c:layout>
                <c:manualLayout>
                  <c:x val="-2.3018639981611261E-2"/>
                  <c:y val="-1.78826049170258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84-4D58-85C2-1C268BAFABBE}"/>
                </c:ext>
              </c:extLst>
            </c:dLbl>
            <c:dLbl>
              <c:idx val="2"/>
              <c:layout>
                <c:manualLayout>
                  <c:x val="-9.0421283897557606E-3"/>
                  <c:y val="-0.288952400621070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84-4D58-85C2-1C268BAFABBE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184-4D58-85C2-1C268BAFABBE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A184-4D58-85C2-1C268BAFABBE}"/>
                </c:ext>
              </c:extLst>
            </c:dLbl>
            <c:dLbl>
              <c:idx val="5"/>
              <c:layout>
                <c:manualLayout>
                  <c:x val="0.21350289462289718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84-4D58-85C2-1C268BAFABBE}"/>
                </c:ext>
              </c:extLst>
            </c:dLbl>
            <c:dLbl>
              <c:idx val="6"/>
              <c:layout>
                <c:manualLayout>
                  <c:x val="-2.0201955407305248E-3"/>
                  <c:y val="-3.9860482035634018E-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184-4D58-85C2-1C268BAFAB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Feuil1!$E$1:$E$7</c:f>
              <c:strCache>
                <c:ptCount val="7"/>
                <c:pt idx="0">
                  <c:v>Excédent fonctionnement  N-1</c:v>
                </c:pt>
                <c:pt idx="1">
                  <c:v>Atténuation de charges</c:v>
                </c:pt>
                <c:pt idx="2">
                  <c:v>Produits des services </c:v>
                </c:pt>
                <c:pt idx="3">
                  <c:v>Impôt et taxes</c:v>
                </c:pt>
                <c:pt idx="4">
                  <c:v>Dotations et subventions</c:v>
                </c:pt>
                <c:pt idx="5">
                  <c:v>Produits de gestion courante</c:v>
                </c:pt>
                <c:pt idx="6">
                  <c:v>Produits exceptionnels</c:v>
                </c:pt>
              </c:strCache>
            </c:strRef>
          </c:cat>
          <c:val>
            <c:numRef>
              <c:f>Feuil1!$F$1:$F$7</c:f>
              <c:numCache>
                <c:formatCode>#,##0.00</c:formatCode>
                <c:ptCount val="7"/>
                <c:pt idx="0">
                  <c:v>293596.77</c:v>
                </c:pt>
                <c:pt idx="1">
                  <c:v>36872.050000000003</c:v>
                </c:pt>
                <c:pt idx="2">
                  <c:v>258981.1</c:v>
                </c:pt>
                <c:pt idx="3">
                  <c:v>2331737.41</c:v>
                </c:pt>
                <c:pt idx="4">
                  <c:v>470216.78</c:v>
                </c:pt>
                <c:pt idx="5">
                  <c:v>22294.17</c:v>
                </c:pt>
                <c:pt idx="6">
                  <c:v>143223.4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184-4D58-85C2-1C268BAFABB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800" b="1" i="0" baseline="0">
                <a:effectLst/>
              </a:rPr>
              <a:t>Proposition 2016</a:t>
            </a:r>
          </a:p>
          <a:p>
            <a:pPr>
              <a:defRPr/>
            </a:pPr>
            <a:r>
              <a:rPr lang="fr-FR" sz="1800" b="1" i="0" baseline="0">
                <a:effectLst/>
              </a:rPr>
              <a:t>3 665 084 €</a:t>
            </a:r>
            <a:endParaRPr lang="fr-FR">
              <a:effectLst/>
            </a:endParaRPr>
          </a:p>
        </c:rich>
      </c:tx>
      <c:layout>
        <c:manualLayout>
          <c:xMode val="edge"/>
          <c:yMode val="edge"/>
          <c:x val="0.33203477690288713"/>
          <c:y val="0"/>
        </c:manualLayout>
      </c:layout>
      <c:overlay val="0"/>
    </c:title>
    <c:autoTitleDeleted val="0"/>
    <c:view3D>
      <c:rotX val="30"/>
      <c:rotY val="18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72222222222223"/>
          <c:y val="0.18305118110236218"/>
          <c:w val="0.81388888888888888"/>
          <c:h val="0.6476709682123067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702419072615923"/>
                  <c:y val="-0.19064814814814815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25-4091-AFF1-E861D89AA11C}"/>
                </c:ext>
              </c:extLst>
            </c:dLbl>
            <c:dLbl>
              <c:idx val="1"/>
              <c:layout>
                <c:manualLayout>
                  <c:x val="-3.7973534558180227E-2"/>
                  <c:y val="6.24030329542140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25-4091-AFF1-E861D89AA11C}"/>
                </c:ext>
              </c:extLst>
            </c:dLbl>
            <c:dLbl>
              <c:idx val="3"/>
              <c:layout>
                <c:manualLayout>
                  <c:x val="-1.5154636920384951E-2"/>
                  <c:y val="-0.161072834645669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25-4091-AFF1-E861D89AA11C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525-4091-AFF1-E861D89AA11C}"/>
                </c:ext>
              </c:extLst>
            </c:dLbl>
            <c:dLbl>
              <c:idx val="5"/>
              <c:layout>
                <c:manualLayout>
                  <c:x val="0.18329483814523173"/>
                  <c:y val="-1.9006999125109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25-4091-AFF1-E861D89AA11C}"/>
                </c:ext>
              </c:extLst>
            </c:dLbl>
            <c:dLbl>
              <c:idx val="6"/>
              <c:layout>
                <c:manualLayout>
                  <c:x val="-2.3164698162729709E-2"/>
                  <c:y val="-8.3333333333333339E-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Produits gestion courante
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25-4091-AFF1-E861D89AA11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25-4091-AFF1-E861D89AA1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Feuil1!$D$1:$D$8</c:f>
              <c:strCache>
                <c:ptCount val="8"/>
                <c:pt idx="0">
                  <c:v>Excédent de fonctionnement reporté</c:v>
                </c:pt>
                <c:pt idx="1">
                  <c:v>Atténuation de charges</c:v>
                </c:pt>
                <c:pt idx="2">
                  <c:v>Opérations d'ordre de transfert entre sections</c:v>
                </c:pt>
                <c:pt idx="3">
                  <c:v>Produits des services </c:v>
                </c:pt>
                <c:pt idx="4">
                  <c:v>Impôt et taxes</c:v>
                </c:pt>
                <c:pt idx="5">
                  <c:v>Dotations et subventions</c:v>
                </c:pt>
                <c:pt idx="6">
                  <c:v>Autres produits de gestion courante</c:v>
                </c:pt>
                <c:pt idx="7">
                  <c:v>Produits exceptionnels</c:v>
                </c:pt>
              </c:strCache>
            </c:strRef>
          </c:cat>
          <c:val>
            <c:numRef>
              <c:f>Feuil1!$E$1:$E$8</c:f>
              <c:numCache>
                <c:formatCode>General</c:formatCode>
                <c:ptCount val="8"/>
                <c:pt idx="0">
                  <c:v>687990.9700000002</c:v>
                </c:pt>
                <c:pt idx="1">
                  <c:v>23074</c:v>
                </c:pt>
                <c:pt idx="3">
                  <c:v>250801.59999999998</c:v>
                </c:pt>
                <c:pt idx="4">
                  <c:v>2380875.3597999997</c:v>
                </c:pt>
                <c:pt idx="5">
                  <c:v>299939.44</c:v>
                </c:pt>
                <c:pt idx="6">
                  <c:v>21403</c:v>
                </c:pt>
                <c:pt idx="7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25-4091-AFF1-E861D89AA11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Dépenses investissements</a:t>
            </a:r>
          </a:p>
          <a:p>
            <a:pPr>
              <a:defRPr/>
            </a:pPr>
            <a:r>
              <a:rPr lang="fr-FR"/>
              <a:t>1 969 980 €</a:t>
            </a:r>
          </a:p>
        </c:rich>
      </c:tx>
      <c:overlay val="0"/>
    </c:title>
    <c:autoTitleDeleted val="0"/>
    <c:view3D>
      <c:rotX val="30"/>
      <c:rotY val="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388888888888889E-2"/>
          <c:y val="0.18768081073199183"/>
          <c:w val="0.81388888888888888"/>
          <c:h val="0.6476709682123067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9.1941789787286829E-2"/>
                  <c:y val="-4.78233899937044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24-4D29-824D-FDD7D64BA4DF}"/>
                </c:ext>
              </c:extLst>
            </c:dLbl>
            <c:dLbl>
              <c:idx val="1"/>
              <c:layout>
                <c:manualLayout>
                  <c:x val="-0.10294864676220816"/>
                  <c:y val="-0.19529427285857126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24-4D29-824D-FDD7D64BA4DF}"/>
                </c:ext>
              </c:extLst>
            </c:dLbl>
            <c:dLbl>
              <c:idx val="2"/>
              <c:layout>
                <c:manualLayout>
                  <c:x val="0.12009514435695538"/>
                  <c:y val="-1.91433362496354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24-4D29-824D-FDD7D64BA4DF}"/>
                </c:ext>
              </c:extLst>
            </c:dLbl>
            <c:dLbl>
              <c:idx val="3"/>
              <c:layout>
                <c:manualLayout>
                  <c:x val="0.12368345298612043"/>
                  <c:y val="0.140494343221123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24-4D29-824D-FDD7D64BA4DF}"/>
                </c:ext>
              </c:extLst>
            </c:dLbl>
            <c:dLbl>
              <c:idx val="4"/>
              <c:layout>
                <c:manualLayout>
                  <c:x val="-0.1510851557272844"/>
                  <c:y val="8.61265414953895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24-4D29-824D-FDD7D64BA4DF}"/>
                </c:ext>
              </c:extLst>
            </c:dLbl>
            <c:dLbl>
              <c:idx val="5"/>
              <c:layout>
                <c:manualLayout>
                  <c:x val="6.6839245311198628E-2"/>
                  <c:y val="-0.27790708439802986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24-4D29-824D-FDD7D64BA4DF}"/>
                </c:ext>
              </c:extLst>
            </c:dLbl>
            <c:dLbl>
              <c:idx val="6"/>
              <c:layout>
                <c:manualLayout>
                  <c:x val="0.18616926297456368"/>
                  <c:y val="8.1258795319038624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24-4D29-824D-FDD7D64BA4DF}"/>
                </c:ext>
              </c:extLst>
            </c:dLbl>
            <c:dLbl>
              <c:idx val="7"/>
              <c:layout>
                <c:manualLayout>
                  <c:x val="-0.13927680775477733"/>
                  <c:y val="7.3630707699144538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24-4D29-824D-FDD7D64BA4D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Feuil2!$E$1:$E$8</c:f>
              <c:strCache>
                <c:ptCount val="8"/>
                <c:pt idx="0">
                  <c:v>Emprunt </c:v>
                </c:pt>
                <c:pt idx="1">
                  <c:v>Etudes</c:v>
                </c:pt>
                <c:pt idx="2">
                  <c:v>Intégration étude</c:v>
                </c:pt>
                <c:pt idx="3">
                  <c:v>Logiciels</c:v>
                </c:pt>
                <c:pt idx="4">
                  <c:v>Matériel et mobilier</c:v>
                </c:pt>
                <c:pt idx="5">
                  <c:v>Travaux</c:v>
                </c:pt>
                <c:pt idx="6">
                  <c:v>Terrain acquisition</c:v>
                </c:pt>
                <c:pt idx="7">
                  <c:v>Reports</c:v>
                </c:pt>
              </c:strCache>
            </c:strRef>
          </c:cat>
          <c:val>
            <c:numRef>
              <c:f>Feuil2!$F$1:$F$8</c:f>
              <c:numCache>
                <c:formatCode>General</c:formatCode>
                <c:ptCount val="8"/>
                <c:pt idx="0">
                  <c:v>159675</c:v>
                </c:pt>
                <c:pt idx="1">
                  <c:v>154192</c:v>
                </c:pt>
                <c:pt idx="2">
                  <c:v>7566</c:v>
                </c:pt>
                <c:pt idx="3">
                  <c:v>3860</c:v>
                </c:pt>
                <c:pt idx="4">
                  <c:v>43332.914000000004</c:v>
                </c:pt>
                <c:pt idx="5">
                  <c:v>341454.76000000007</c:v>
                </c:pt>
                <c:pt idx="6">
                  <c:v>782700</c:v>
                </c:pt>
                <c:pt idx="7">
                  <c:v>477199.86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24-4D29-824D-FDD7D64BA4D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Recettes investissements</a:t>
            </a:r>
          </a:p>
          <a:p>
            <a:pPr>
              <a:defRPr/>
            </a:pPr>
            <a:r>
              <a:rPr lang="fr-FR"/>
              <a:t>1 969 980 €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7816-4E04-9307-7732663F7D4C}"/>
                </c:ext>
              </c:extLst>
            </c:dLbl>
            <c:dLbl>
              <c:idx val="4"/>
              <c:layout>
                <c:manualLayout>
                  <c:x val="2.0929171487972607E-2"/>
                  <c:y val="-0.1602670240926071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16-4E04-9307-7732663F7D4C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7816-4E04-9307-7732663F7D4C}"/>
                </c:ext>
              </c:extLst>
            </c:dLbl>
            <c:dLbl>
              <c:idx val="7"/>
              <c:layout>
                <c:manualLayout>
                  <c:x val="-9.1793902106322729E-3"/>
                  <c:y val="-0.1307448389720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16-4E04-9307-7732663F7D4C}"/>
                </c:ext>
              </c:extLst>
            </c:dLbl>
            <c:dLbl>
              <c:idx val="8"/>
              <c:layout>
                <c:manualLayout>
                  <c:x val="0.17109122950327574"/>
                  <c:y val="9.2007601007295492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16-4E04-9307-7732663F7D4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Feuil2!$B$1:$B$9</c:f>
              <c:strCache>
                <c:ptCount val="9"/>
                <c:pt idx="0">
                  <c:v>Excédent d'investissement reporté</c:v>
                </c:pt>
                <c:pt idx="1">
                  <c:v>Taxe d'aménagement </c:v>
                </c:pt>
                <c:pt idx="2">
                  <c:v>Dotation aux amortissements</c:v>
                </c:pt>
                <c:pt idx="3">
                  <c:v>FCTVA</c:v>
                </c:pt>
                <c:pt idx="4">
                  <c:v>Vente de la maison blanche</c:v>
                </c:pt>
                <c:pt idx="5">
                  <c:v>PAE Les geltines (moitié)</c:v>
                </c:pt>
                <c:pt idx="6">
                  <c:v>Emprunt d'équilibre </c:v>
                </c:pt>
                <c:pt idx="7">
                  <c:v>Intégration études </c:v>
                </c:pt>
                <c:pt idx="8">
                  <c:v>Emprunt d'équilibre acquisiton terrain</c:v>
                </c:pt>
              </c:strCache>
            </c:strRef>
          </c:cat>
          <c:val>
            <c:numRef>
              <c:f>Feuil2!$C$1:$C$9</c:f>
              <c:numCache>
                <c:formatCode>General</c:formatCode>
                <c:ptCount val="9"/>
                <c:pt idx="0">
                  <c:v>741676.49999999977</c:v>
                </c:pt>
                <c:pt idx="1">
                  <c:v>70000</c:v>
                </c:pt>
                <c:pt idx="2">
                  <c:v>82907</c:v>
                </c:pt>
                <c:pt idx="3">
                  <c:v>37000</c:v>
                </c:pt>
                <c:pt idx="4">
                  <c:v>120000</c:v>
                </c:pt>
                <c:pt idx="5">
                  <c:v>81312</c:v>
                </c:pt>
                <c:pt idx="6">
                  <c:v>243506</c:v>
                </c:pt>
                <c:pt idx="7">
                  <c:v>19312.2</c:v>
                </c:pt>
                <c:pt idx="8">
                  <c:v>574266.43000000005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16-4E04-9307-7732663F7D4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0.40733</cdr:x>
      <cdr:y>0.01495</cdr:y>
    </cdr:from>
    <cdr:to>
      <cdr:x>0.70455</cdr:x>
      <cdr:y>0.19673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905000" y="47625"/>
          <a:ext cx="1390008" cy="57917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86AEC-B2B4-4720-B833-8C6BE42A126C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DA24D-ED48-4F81-8413-FC7A870647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15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Endettement faible : 250€ / </a:t>
            </a:r>
            <a:r>
              <a:rPr lang="fr-FR" dirty="0" err="1" smtClean="0"/>
              <a:t>hab</a:t>
            </a:r>
            <a:r>
              <a:rPr lang="fr-FR" dirty="0" smtClean="0"/>
              <a:t>,</a:t>
            </a:r>
            <a:r>
              <a:rPr lang="fr-FR" baseline="0" dirty="0" smtClean="0"/>
              <a:t> entre 700 et 800€/</a:t>
            </a:r>
            <a:r>
              <a:rPr lang="fr-FR" baseline="0" dirty="0" err="1" smtClean="0"/>
              <a:t>hab</a:t>
            </a:r>
            <a:r>
              <a:rPr lang="fr-FR" baseline="0" dirty="0" smtClean="0"/>
              <a:t> pour les communes proches jusqu’à 2500€/</a:t>
            </a:r>
            <a:r>
              <a:rPr lang="fr-FR" baseline="0" dirty="0" err="1" smtClean="0"/>
              <a:t>hab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A24D-ED48-4F81-8413-FC7A8706472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012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Budget fait par Guillaume,</a:t>
            </a:r>
            <a:r>
              <a:rPr lang="fr-FR" baseline="0" dirty="0" smtClean="0"/>
              <a:t> Sarah, 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A24D-ED48-4F81-8413-FC7A8706472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465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Moyenne</a:t>
            </a:r>
            <a:r>
              <a:rPr lang="fr-FR" baseline="0" dirty="0" smtClean="0"/>
              <a:t> : TH = 13,77%, TF = 19,10%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A24D-ED48-4F81-8413-FC7A8706472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57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88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34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73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16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95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4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0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22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83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31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55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4A8A4-DBFD-4441-85EA-77A487400710}" type="datetimeFigureOut">
              <a:rPr lang="fr-FR" smtClean="0"/>
              <a:t>09/02/2016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62976-7485-40E3-B5C4-265188A716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93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412776"/>
            <a:ext cx="9108504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4400" b="1" dirty="0">
                <a:solidFill>
                  <a:srgbClr val="2066A8"/>
                </a:solidFill>
                <a:latin typeface="Decker" pitchFamily="34" charset="0"/>
                <a:ea typeface="+mj-ea"/>
                <a:cs typeface="+mj-cs"/>
              </a:rPr>
              <a:t>Débat </a:t>
            </a:r>
            <a:r>
              <a:rPr lang="fr-FR" sz="4400" b="1" dirty="0" smtClean="0">
                <a:solidFill>
                  <a:srgbClr val="2066A8"/>
                </a:solidFill>
                <a:latin typeface="Decker" pitchFamily="34" charset="0"/>
                <a:ea typeface="+mj-ea"/>
                <a:cs typeface="+mj-cs"/>
              </a:rPr>
              <a:t>d’Orientation</a:t>
            </a:r>
          </a:p>
          <a:p>
            <a:pPr lvl="0" algn="ctr">
              <a:spcBef>
                <a:spcPct val="0"/>
              </a:spcBef>
              <a:defRPr/>
            </a:pPr>
            <a:endParaRPr lang="fr-FR" sz="4400" b="1" dirty="0">
              <a:solidFill>
                <a:srgbClr val="2066A8"/>
              </a:solidFill>
              <a:latin typeface="Decker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4400" b="1" dirty="0" smtClean="0">
                <a:solidFill>
                  <a:srgbClr val="2066A8"/>
                </a:solidFill>
                <a:latin typeface="Decker" pitchFamily="34" charset="0"/>
                <a:ea typeface="+mj-ea"/>
                <a:cs typeface="+mj-cs"/>
              </a:rPr>
              <a:t> Budgétaire </a:t>
            </a:r>
          </a:p>
          <a:p>
            <a:pPr lvl="0" algn="ctr">
              <a:spcBef>
                <a:spcPct val="0"/>
              </a:spcBef>
              <a:defRPr/>
            </a:pPr>
            <a:endParaRPr lang="fr-FR" sz="4400" b="1" dirty="0" smtClean="0">
              <a:solidFill>
                <a:srgbClr val="2066A8"/>
              </a:solidFill>
              <a:latin typeface="Decker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4400" b="1" dirty="0" smtClean="0">
                <a:solidFill>
                  <a:srgbClr val="2066A8"/>
                </a:solidFill>
                <a:latin typeface="Decker" pitchFamily="34" charset="0"/>
                <a:ea typeface="+mj-ea"/>
                <a:cs typeface="+mj-cs"/>
              </a:rPr>
              <a:t>2016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rgbClr val="2066A8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3008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104593"/>
              </p:ext>
            </p:extLst>
          </p:nvPr>
        </p:nvGraphicFramePr>
        <p:xfrm>
          <a:off x="155994" y="1124744"/>
          <a:ext cx="886189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Recettes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Deck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Decker"/>
                        </a:rPr>
                        <a:t>Réalisé </a:t>
                      </a:r>
                      <a:r>
                        <a:rPr lang="fr-F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Decker"/>
                        </a:rPr>
                        <a:t>2014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Deck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Decker"/>
                        </a:rPr>
                        <a:t>Réalisé 2015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Decke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Decker"/>
                        </a:rPr>
                        <a:t>Prévu</a:t>
                      </a:r>
                      <a:r>
                        <a:rPr lang="fr-F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Decker"/>
                        </a:rPr>
                        <a:t> </a:t>
                      </a:r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Decker"/>
                        </a:rPr>
                        <a:t>2016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Decke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Excédent </a:t>
                      </a:r>
                      <a:r>
                        <a:rPr lang="fr-FR" sz="1400" u="none" strike="noStrike" dirty="0" smtClean="0">
                          <a:effectLst/>
                          <a:latin typeface="Decker"/>
                        </a:rPr>
                        <a:t>fonctionnement  N-1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180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301 536,65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293 596,77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Decker"/>
                        </a:rPr>
                        <a:t>687 991,00</a:t>
                      </a:r>
                      <a:endParaRPr lang="fr-FR" sz="1400" b="0" dirty="0">
                        <a:latin typeface="Decke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Atténuation de charges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180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  38 730,02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  36 872,05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Decker"/>
                        </a:rPr>
                        <a:t>23 074,00</a:t>
                      </a:r>
                      <a:endParaRPr lang="fr-FR" sz="1400" b="0" dirty="0">
                        <a:latin typeface="Decke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Transfert entre sections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180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18000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Decke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Produits des services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180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240 375,59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258 981,10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latin typeface="Decker"/>
                        </a:rPr>
                        <a:t>250</a:t>
                      </a:r>
                      <a:r>
                        <a:rPr lang="fr-FR" sz="1400" b="0" baseline="0" dirty="0" smtClean="0">
                          <a:latin typeface="Decker"/>
                        </a:rPr>
                        <a:t> 801,00</a:t>
                      </a:r>
                      <a:endParaRPr lang="fr-FR" sz="1400" b="0" dirty="0" smtClean="0">
                        <a:latin typeface="Decke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Impôt et taxes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180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2 231 260,45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2 331 737,41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Decker"/>
                        </a:rPr>
                        <a:t>2 380 875,00</a:t>
                      </a:r>
                      <a:endParaRPr lang="fr-FR" sz="1400" b="0" dirty="0">
                        <a:latin typeface="Decke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Dotations et subventions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180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481 789,46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470 216,78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Decker"/>
                        </a:rPr>
                        <a:t>299 939,00</a:t>
                      </a:r>
                      <a:endParaRPr lang="fr-FR" sz="1400" b="0" dirty="0">
                        <a:latin typeface="Decke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smtClean="0">
                          <a:effectLst/>
                          <a:latin typeface="Decker"/>
                        </a:rPr>
                        <a:t>Produits </a:t>
                      </a:r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de gestion courante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180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  40 874,09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  22 294,17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Decker"/>
                        </a:rPr>
                        <a:t>21 403,00</a:t>
                      </a:r>
                      <a:endParaRPr lang="fr-FR" sz="1400" b="0" dirty="0">
                        <a:latin typeface="Decke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Produits </a:t>
                      </a:r>
                      <a:r>
                        <a:rPr lang="fr-FR" sz="1400" u="none" strike="noStrike" dirty="0" smtClean="0">
                          <a:effectLst/>
                          <a:latin typeface="Decker"/>
                        </a:rPr>
                        <a:t>exceptionnels</a:t>
                      </a:r>
                    </a:p>
                  </a:txBody>
                  <a:tcPr marL="180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  34 350,03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143 223,40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Decker"/>
                        </a:rPr>
                        <a:t>1 000,00</a:t>
                      </a:r>
                      <a:endParaRPr lang="fr-FR" sz="1400" b="0" dirty="0">
                        <a:latin typeface="Decke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Decker"/>
                        </a:rPr>
                        <a:t>TOTAL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18000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3 368 916,29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3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556 921,68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Decker"/>
                        </a:rPr>
                        <a:t>3 665 084,00</a:t>
                      </a:r>
                      <a:endParaRPr lang="fr-FR" sz="1400" b="1" dirty="0">
                        <a:latin typeface="Decker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>
          <a:xfrm>
            <a:off x="180000" y="11737"/>
            <a:ext cx="7200800" cy="536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A7C43A"/>
                </a:solidFill>
                <a:latin typeface="Decker" pitchFamily="34" charset="0"/>
              </a:rPr>
              <a:t>Recettes </a:t>
            </a: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fonctionnement 2015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944096"/>
              </p:ext>
            </p:extLst>
          </p:nvPr>
        </p:nvGraphicFramePr>
        <p:xfrm>
          <a:off x="2915816" y="5301208"/>
          <a:ext cx="3960440" cy="801774"/>
        </p:xfrm>
        <a:graphic>
          <a:graphicData uri="http://schemas.openxmlformats.org/drawingml/2006/table">
            <a:tbl>
              <a:tblPr firstRow="1" bandRow="1"/>
              <a:tblGrid>
                <a:gridCol w="2644012">
                  <a:extLst>
                    <a:ext uri="{9D8B030D-6E8A-4147-A177-3AD203B41FA5}">
                      <a16:colId xmlns:a16="http://schemas.microsoft.com/office/drawing/2014/main" val="4170460884"/>
                    </a:ext>
                  </a:extLst>
                </a:gridCol>
                <a:gridCol w="1316428">
                  <a:extLst>
                    <a:ext uri="{9D8B030D-6E8A-4147-A177-3AD203B41FA5}">
                      <a16:colId xmlns:a16="http://schemas.microsoft.com/office/drawing/2014/main" val="1684856293"/>
                    </a:ext>
                  </a:extLst>
                </a:gridCol>
              </a:tblGrid>
              <a:tr h="2672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Résultat 2015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394 394,20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430283"/>
                  </a:ext>
                </a:extLst>
              </a:tr>
              <a:tr h="2672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Excédent reporté 2014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293 596,77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12722"/>
                  </a:ext>
                </a:extLst>
              </a:tr>
              <a:tr h="2672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687 990,97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918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163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-1537"/>
            <a:ext cx="7992888" cy="536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A7C43A"/>
                </a:solidFill>
                <a:latin typeface="Decker" pitchFamily="34" charset="0"/>
              </a:rPr>
              <a:t>Recettes </a:t>
            </a: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fonctionnement 2015 - 2016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724174"/>
              </p:ext>
            </p:extLst>
          </p:nvPr>
        </p:nvGraphicFramePr>
        <p:xfrm>
          <a:off x="467544" y="4797152"/>
          <a:ext cx="2771800" cy="1399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45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Decker" panose="020B0603050302020204" pitchFamily="34" charset="0"/>
                        </a:rPr>
                        <a:t>Taxes</a:t>
                      </a:r>
                      <a:endParaRPr lang="fr-FR" sz="1600" dirty="0">
                        <a:latin typeface="Decker" panose="020B06030503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Decker" panose="020B0603050302020204" pitchFamily="34" charset="0"/>
                        </a:rPr>
                        <a:t>2015</a:t>
                      </a:r>
                      <a:endParaRPr lang="fr-FR" sz="1600" dirty="0">
                        <a:latin typeface="Decker" panose="020B06030503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93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Decker" panose="020B0603050302020204" pitchFamily="34" charset="0"/>
                        </a:rPr>
                        <a:t>Habitation</a:t>
                      </a:r>
                      <a:endParaRPr lang="fr-FR" sz="1600" dirty="0">
                        <a:latin typeface="Decker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Decker" panose="020B0603050302020204" pitchFamily="34" charset="0"/>
                        </a:rPr>
                        <a:t>8,89</a:t>
                      </a:r>
                      <a:r>
                        <a:rPr lang="fr-FR" sz="1600" baseline="0" dirty="0" smtClean="0">
                          <a:latin typeface="Decker" panose="020B0603050302020204" pitchFamily="34" charset="0"/>
                        </a:rPr>
                        <a:t> </a:t>
                      </a:r>
                      <a:r>
                        <a:rPr lang="fr-FR" sz="1600" dirty="0" smtClean="0">
                          <a:latin typeface="Decker" panose="020B0603050302020204" pitchFamily="34" charset="0"/>
                        </a:rPr>
                        <a:t>%</a:t>
                      </a:r>
                      <a:endParaRPr lang="fr-FR" sz="1600" dirty="0">
                        <a:latin typeface="Decker" panose="020B06030503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493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Decker" panose="020B0603050302020204" pitchFamily="34" charset="0"/>
                        </a:rPr>
                        <a:t>Foncier</a:t>
                      </a:r>
                      <a:endParaRPr lang="fr-FR" sz="1600" dirty="0">
                        <a:latin typeface="Decker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Decker" panose="020B0603050302020204" pitchFamily="34" charset="0"/>
                        </a:rPr>
                        <a:t>12,03 %</a:t>
                      </a:r>
                      <a:endParaRPr lang="fr-FR" sz="1600" dirty="0">
                        <a:latin typeface="Decker" panose="020B06030503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493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Decker" panose="020B0603050302020204" pitchFamily="34" charset="0"/>
                        </a:rPr>
                        <a:t>Foncier</a:t>
                      </a:r>
                      <a:r>
                        <a:rPr lang="fr-FR" sz="1600" baseline="0" dirty="0" smtClean="0">
                          <a:latin typeface="Decker" panose="020B0603050302020204" pitchFamily="34" charset="0"/>
                        </a:rPr>
                        <a:t> non bâti</a:t>
                      </a:r>
                      <a:endParaRPr lang="fr-FR" sz="1600" dirty="0" smtClean="0">
                        <a:latin typeface="Decker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Decker" panose="020B0603050302020204" pitchFamily="34" charset="0"/>
                        </a:rPr>
                        <a:t>59,71 %</a:t>
                      </a:r>
                      <a:endParaRPr lang="fr-FR" sz="1600" dirty="0">
                        <a:latin typeface="Decker" panose="020B06030503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255649"/>
              </p:ext>
            </p:extLst>
          </p:nvPr>
        </p:nvGraphicFramePr>
        <p:xfrm>
          <a:off x="0" y="620688"/>
          <a:ext cx="4676775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650421"/>
              </p:ext>
            </p:extLst>
          </p:nvPr>
        </p:nvGraphicFramePr>
        <p:xfrm>
          <a:off x="4211960" y="3284984"/>
          <a:ext cx="4860032" cy="310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2653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80000" y="11737"/>
            <a:ext cx="6408712" cy="536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A7C43A"/>
                </a:solidFill>
                <a:latin typeface="Decker" pitchFamily="34" charset="0"/>
              </a:rPr>
              <a:t>Dépenses</a:t>
            </a:r>
            <a:r>
              <a:rPr lang="fr-FR" sz="2800" b="1" dirty="0" smtClean="0">
                <a:solidFill>
                  <a:srgbClr val="A7C43A"/>
                </a:solidFill>
                <a:latin typeface="Decker" pitchFamily="34" charset="0"/>
              </a:rPr>
              <a:t> </a:t>
            </a: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investissements 2016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759357"/>
              </p:ext>
            </p:extLst>
          </p:nvPr>
        </p:nvGraphicFramePr>
        <p:xfrm>
          <a:off x="749106" y="1124744"/>
          <a:ext cx="7783335" cy="49685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6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3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53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Decker"/>
                        </a:rPr>
                        <a:t>Type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Decker"/>
                        </a:rPr>
                        <a:t>Service</a:t>
                      </a:r>
                      <a:endParaRPr lang="fr-FR" sz="1400" b="1" i="0" u="none" strike="noStrike">
                        <a:solidFill>
                          <a:schemeClr val="bg1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Decker"/>
                        </a:rPr>
                        <a:t>Libellé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solidFill>
                            <a:schemeClr val="bg1"/>
                          </a:solidFill>
                          <a:effectLst/>
                          <a:latin typeface="Decker"/>
                        </a:rPr>
                        <a:t> TTC 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Terrain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Acquisition OAP 3 JEAN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650 000,00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Reports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Divers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Reports depuis 2015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477 199,86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Emprunts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Comptabilité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Remboursement emprunts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159 000,00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Travaux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Travaux extension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120 000,00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Terrain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err="1">
                          <a:effectLst/>
                          <a:latin typeface="Decker"/>
                        </a:rPr>
                        <a:t>urba</a:t>
                      </a:r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- </a:t>
                      </a:r>
                      <a:r>
                        <a:rPr lang="fr-FR" sz="1400" u="none" strike="noStrike" dirty="0" err="1">
                          <a:effectLst/>
                          <a:latin typeface="Decker"/>
                        </a:rPr>
                        <a:t>acquisiton</a:t>
                      </a:r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B232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  90 000,00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Travaux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Travaux de mise en </a:t>
                      </a:r>
                      <a:r>
                        <a:rPr lang="fr-FR" sz="1400" u="none" strike="noStrike" dirty="0" err="1">
                          <a:effectLst/>
                          <a:latin typeface="Decker"/>
                        </a:rPr>
                        <a:t>accessiblité</a:t>
                      </a:r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des sanitaires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  60 000,00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Terrain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 err="1">
                          <a:effectLst/>
                          <a:latin typeface="Decker"/>
                        </a:rPr>
                        <a:t>urba</a:t>
                      </a:r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- </a:t>
                      </a:r>
                      <a:r>
                        <a:rPr lang="fr-FR" sz="1400" u="none" strike="noStrike" dirty="0" err="1">
                          <a:effectLst/>
                          <a:latin typeface="Decker"/>
                        </a:rPr>
                        <a:t>acquisiton</a:t>
                      </a:r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B 2648 et prolongement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  35 700,00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Travaux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Travaux de mise en </a:t>
                      </a:r>
                      <a:r>
                        <a:rPr lang="fr-FR" sz="1400" u="none" strike="noStrike" dirty="0" err="1">
                          <a:effectLst/>
                          <a:latin typeface="Decker"/>
                        </a:rPr>
                        <a:t>accessiblité</a:t>
                      </a:r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  <a:latin typeface="Decker"/>
                        </a:rPr>
                        <a:t>Ad'Ap</a:t>
                      </a:r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- régie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  31 000,00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Travaux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Eclairage public - Mise en conformité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  24 000,00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Travaux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Electricité - mise en conformité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  15 500,00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Matériel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Tondeuse autoportée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  13 200,00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Travaux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Eclairage public - dissimulation + déplacement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      12 000,00  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Etudes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administratif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intégration des études Maitrise </a:t>
                      </a:r>
                      <a:r>
                        <a:rPr lang="fr-FR" sz="1400" u="none" strike="noStrike" dirty="0" err="1">
                          <a:effectLst/>
                          <a:latin typeface="Decker"/>
                        </a:rPr>
                        <a:t>oeuvre</a:t>
                      </a:r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école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     11 746,20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Travaux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Installation cavurnes 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     10 500,00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05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Etudes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Technique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>
                          <a:effectLst/>
                          <a:latin typeface="Decker"/>
                        </a:rPr>
                        <a:t>Etude de centralité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u="none" strike="noStrike" dirty="0">
                          <a:effectLst/>
                          <a:latin typeface="Decker"/>
                        </a:rPr>
                        <a:t>      10 232,00  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162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80000" y="11737"/>
            <a:ext cx="6408712" cy="536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>
                <a:solidFill>
                  <a:srgbClr val="A7C43A"/>
                </a:solidFill>
                <a:latin typeface="Decker" pitchFamily="34" charset="0"/>
              </a:rPr>
              <a:t>Dépenses </a:t>
            </a: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investissements 2016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042952"/>
              </p:ext>
            </p:extLst>
          </p:nvPr>
        </p:nvGraphicFramePr>
        <p:xfrm>
          <a:off x="1098356" y="1196752"/>
          <a:ext cx="66419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1211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80000" y="11737"/>
            <a:ext cx="6408712" cy="536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A7C43A"/>
                </a:solidFill>
                <a:latin typeface="Decker" pitchFamily="34" charset="0"/>
              </a:rPr>
              <a:t>Recettes </a:t>
            </a: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investissements 2016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465771"/>
              </p:ext>
            </p:extLst>
          </p:nvPr>
        </p:nvGraphicFramePr>
        <p:xfrm>
          <a:off x="1619672" y="1484780"/>
          <a:ext cx="5472608" cy="338438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838993">
                  <a:extLst>
                    <a:ext uri="{9D8B030D-6E8A-4147-A177-3AD203B41FA5}">
                      <a16:colId xmlns:a16="http://schemas.microsoft.com/office/drawing/2014/main" val="3017772114"/>
                    </a:ext>
                  </a:extLst>
                </a:gridCol>
                <a:gridCol w="1633615">
                  <a:extLst>
                    <a:ext uri="{9D8B030D-6E8A-4147-A177-3AD203B41FA5}">
                      <a16:colId xmlns:a16="http://schemas.microsoft.com/office/drawing/2014/main" val="1287735552"/>
                    </a:ext>
                  </a:extLst>
                </a:gridCol>
              </a:tblGrid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solidFill>
                            <a:schemeClr val="bg1"/>
                          </a:solidFill>
                          <a:effectLst/>
                        </a:rPr>
                        <a:t>Recettes</a:t>
                      </a:r>
                      <a:endParaRPr lang="fr-FR" sz="1800" b="0" i="0" u="none" strike="noStrike">
                        <a:solidFill>
                          <a:schemeClr val="bg1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Montant</a:t>
                      </a:r>
                      <a:endParaRPr lang="fr-FR" sz="1800" b="0" i="0" u="none" strike="noStrike" dirty="0">
                        <a:solidFill>
                          <a:schemeClr val="bg1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542866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Excédent 2015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741 676,50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8788175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Taxe d'aménagement 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70 000,00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7290537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Dotation aux amortissements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82 907,00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926062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FCTVA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37 000,00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134778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Vente de la maison blanche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120 000,00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0458630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PAE Les geltines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81 312,00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0933035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Emprunt d'équilibre 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243 506,00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9999799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>
                          <a:effectLst/>
                        </a:rPr>
                        <a:t>Intégration études 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>
                          <a:effectLst/>
                        </a:rPr>
                        <a:t>19 312,20</a:t>
                      </a:r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7501562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Emprunt terrain Jean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u="none" strike="noStrike" dirty="0">
                          <a:effectLst/>
                        </a:rPr>
                        <a:t>574 266,43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104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741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80000" y="11737"/>
            <a:ext cx="6408712" cy="536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A7C43A"/>
                </a:solidFill>
                <a:latin typeface="Decker" pitchFamily="34" charset="0"/>
              </a:rPr>
              <a:t>Recettes </a:t>
            </a: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investissements 2016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763538"/>
              </p:ext>
            </p:extLst>
          </p:nvPr>
        </p:nvGraphicFramePr>
        <p:xfrm>
          <a:off x="726880" y="908720"/>
          <a:ext cx="7445519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891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827584" y="1340768"/>
            <a:ext cx="7599573" cy="42028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Contexte national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Quelques explications sur le budget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Etat des lieux des finances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Priorités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Budget 2015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Proposition budget 2016</a:t>
            </a:r>
          </a:p>
          <a:p>
            <a:endParaRPr lang="fr-FR" dirty="0" smtClean="0">
              <a:solidFill>
                <a:srgbClr val="7B254D"/>
              </a:solidFill>
            </a:endParaRPr>
          </a:p>
          <a:p>
            <a:endParaRPr lang="fr-FR" dirty="0">
              <a:solidFill>
                <a:srgbClr val="7B254D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0000" y="0"/>
            <a:ext cx="734481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Sommaire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854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80000" y="0"/>
            <a:ext cx="734481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Contexte national et régional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28811" y="908720"/>
            <a:ext cx="8679693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Le désendettement de l’état passe par une baisse des dotations notamment de </a:t>
            </a: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fonctionnement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Réforme </a:t>
            </a: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de la </a:t>
            </a: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Dotation Globale de Fonctionnement reportée</a:t>
            </a:r>
            <a:endParaRPr lang="fr-FR" sz="2000" b="1" dirty="0">
              <a:solidFill>
                <a:srgbClr val="7B254D"/>
              </a:solidFill>
              <a:latin typeface="Decker" pitchFamily="34" charset="0"/>
              <a:ea typeface="+mj-ea"/>
              <a:cs typeface="+mj-cs"/>
            </a:endParaRP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Mise aux normes PMR des salles communales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Fond de Péréquation des ressources Inter Communales (FPIC)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Possible baisse </a:t>
            </a: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des dotations de la CCVG à prévoir dans les années à </a:t>
            </a: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venir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Revalorisation </a:t>
            </a: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des bases </a:t>
            </a: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par l’état pour les taxes : </a:t>
            </a: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+1%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Révision des valeurs </a:t>
            </a: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locatives par l’état </a:t>
            </a: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: report en 2017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Abattement spécial handicapés de 10 à 20%</a:t>
            </a: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fr-FR" sz="2000" dirty="0" smtClean="0">
              <a:solidFill>
                <a:srgbClr val="7B254D"/>
              </a:solidFill>
            </a:endParaRPr>
          </a:p>
          <a:p>
            <a:endParaRPr lang="fr-FR" sz="2000" dirty="0">
              <a:solidFill>
                <a:srgbClr val="7B25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734481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Construction du budget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908720"/>
            <a:ext cx="9144000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Il est établi du 01/01 au </a:t>
            </a: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31/12</a:t>
            </a:r>
            <a:endParaRPr lang="fr-FR" sz="2000" b="1" dirty="0">
              <a:solidFill>
                <a:srgbClr val="7B254D"/>
              </a:solidFill>
              <a:latin typeface="Decker" pitchFamily="34" charset="0"/>
              <a:ea typeface="+mj-ea"/>
              <a:cs typeface="+mj-cs"/>
            </a:endParaRP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Le budget est découpé en deux sections </a:t>
            </a: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:</a:t>
            </a:r>
            <a:endParaRPr lang="fr-FR" sz="2000" b="1" dirty="0">
              <a:solidFill>
                <a:srgbClr val="7B254D"/>
              </a:solidFill>
              <a:latin typeface="Decker" pitchFamily="34" charset="0"/>
              <a:ea typeface="+mj-ea"/>
              <a:cs typeface="+mj-cs"/>
            </a:endParaRP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Fonctionnement : </a:t>
            </a:r>
          </a:p>
          <a:p>
            <a:pPr marL="914400" lvl="1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Elle regroupe toutes les recettes et dépenses de gestion courante</a:t>
            </a:r>
          </a:p>
          <a:p>
            <a:pPr marL="914400" lvl="1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1800" b="1" dirty="0" smtClean="0">
                <a:solidFill>
                  <a:srgbClr val="2066A8"/>
                </a:solidFill>
                <a:latin typeface="Decker" pitchFamily="34" charset="0"/>
                <a:ea typeface="+mj-ea"/>
                <a:cs typeface="+mj-cs"/>
              </a:rPr>
              <a:t>Dépenses : </a:t>
            </a:r>
            <a:r>
              <a:rPr lang="fr-FR" sz="18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Charges </a:t>
            </a:r>
            <a:r>
              <a:rPr lang="fr-FR" sz="18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de personnel, charges à </a:t>
            </a:r>
            <a:r>
              <a:rPr lang="fr-FR" sz="18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caractère général, intérêts </a:t>
            </a:r>
            <a:r>
              <a:rPr lang="fr-FR" sz="18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des emprunts, …</a:t>
            </a:r>
          </a:p>
          <a:p>
            <a:pPr marL="914400" lvl="1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1800" b="1" dirty="0" smtClean="0">
                <a:solidFill>
                  <a:srgbClr val="2066A8"/>
                </a:solidFill>
                <a:latin typeface="Decker" pitchFamily="34" charset="0"/>
                <a:ea typeface="+mj-ea"/>
                <a:cs typeface="+mj-cs"/>
              </a:rPr>
              <a:t>Recettes : </a:t>
            </a:r>
            <a:r>
              <a:rPr lang="fr-FR" sz="18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Taxes foncières </a:t>
            </a:r>
            <a:r>
              <a:rPr lang="fr-FR" sz="18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et </a:t>
            </a:r>
            <a:r>
              <a:rPr lang="fr-FR" sz="18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d’habitation, </a:t>
            </a:r>
            <a:r>
              <a:rPr lang="fr-FR" sz="18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dotations de l’état et de la CCVG</a:t>
            </a:r>
            <a:r>
              <a:rPr lang="fr-FR" sz="18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, produits des services…</a:t>
            </a:r>
            <a:endParaRPr lang="fr-FR" sz="1800" b="1" dirty="0">
              <a:solidFill>
                <a:srgbClr val="7B254D"/>
              </a:solidFill>
              <a:latin typeface="Decker" pitchFamily="34" charset="0"/>
              <a:ea typeface="+mj-ea"/>
              <a:cs typeface="+mj-cs"/>
            </a:endParaRPr>
          </a:p>
          <a:p>
            <a:pPr marL="914400" lvl="1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La section fonctionnement doit être équilibrée sans recourt à </a:t>
            </a:r>
            <a:r>
              <a:rPr lang="fr-FR" sz="18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l’emprunt</a:t>
            </a:r>
            <a:endParaRPr lang="fr-FR" sz="1800" b="1" dirty="0">
              <a:solidFill>
                <a:srgbClr val="7B254D"/>
              </a:solidFill>
              <a:latin typeface="Decker" pitchFamily="34" charset="0"/>
              <a:ea typeface="+mj-ea"/>
              <a:cs typeface="+mj-cs"/>
            </a:endParaRPr>
          </a:p>
          <a:p>
            <a:pPr marL="457200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Investissement: </a:t>
            </a:r>
          </a:p>
          <a:p>
            <a:pPr marL="914400" lvl="1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1800" b="1" dirty="0" smtClean="0">
                <a:solidFill>
                  <a:srgbClr val="2066A8"/>
                </a:solidFill>
                <a:latin typeface="Decker" pitchFamily="34" charset="0"/>
                <a:ea typeface="+mj-ea"/>
                <a:cs typeface="+mj-cs"/>
              </a:rPr>
              <a:t>Dépenses</a:t>
            </a:r>
            <a:r>
              <a:rPr lang="fr-FR" sz="18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 : Etudes, travaux</a:t>
            </a:r>
            <a:r>
              <a:rPr lang="fr-FR" sz="18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, </a:t>
            </a:r>
            <a:r>
              <a:rPr lang="fr-FR" sz="18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acquisition, remboursement des emprunts …</a:t>
            </a:r>
            <a:endParaRPr lang="fr-FR" sz="1800" b="1" dirty="0">
              <a:solidFill>
                <a:srgbClr val="7B254D"/>
              </a:solidFill>
              <a:latin typeface="Decker" pitchFamily="34" charset="0"/>
              <a:ea typeface="+mj-ea"/>
              <a:cs typeface="+mj-cs"/>
            </a:endParaRPr>
          </a:p>
          <a:p>
            <a:pPr marL="914400" lvl="1" indent="-457200" algn="l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fr-FR" sz="1800" b="1" dirty="0" smtClean="0">
                <a:solidFill>
                  <a:srgbClr val="2066A8"/>
                </a:solidFill>
                <a:latin typeface="Decker" pitchFamily="34" charset="0"/>
                <a:ea typeface="+mj-ea"/>
                <a:cs typeface="+mj-cs"/>
              </a:rPr>
              <a:t>Recettes</a:t>
            </a:r>
            <a:r>
              <a:rPr lang="fr-FR" sz="18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 issues du fonctionnement, recours à l’emprunts</a:t>
            </a:r>
            <a:r>
              <a:rPr lang="fr-FR" sz="18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, </a:t>
            </a:r>
            <a:r>
              <a:rPr lang="fr-FR" sz="18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remboursement de TVA, taxe d’aménagement, subventions…</a:t>
            </a:r>
            <a:endParaRPr lang="fr-FR" sz="1800" b="1" dirty="0">
              <a:solidFill>
                <a:srgbClr val="7B254D"/>
              </a:solidFill>
              <a:latin typeface="Decker" pitchFamily="34" charset="0"/>
              <a:ea typeface="+mj-ea"/>
              <a:cs typeface="+mj-cs"/>
            </a:endParaRPr>
          </a:p>
          <a:p>
            <a:endParaRPr lang="fr-FR" sz="2000" dirty="0" smtClean="0">
              <a:solidFill>
                <a:srgbClr val="7B254D"/>
              </a:solidFill>
            </a:endParaRPr>
          </a:p>
          <a:p>
            <a:endParaRPr lang="fr-FR" sz="2000" dirty="0">
              <a:solidFill>
                <a:srgbClr val="7B25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0"/>
            <a:ext cx="734481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Capacité d’Auto Financement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0766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05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80000" y="0"/>
            <a:ext cx="734481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Etats des finances - Dettes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-36512" y="5661248"/>
            <a:ext cx="907300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Dette au 01/01/2016 : </a:t>
            </a:r>
            <a:r>
              <a:rPr lang="fr-FR" sz="2000" b="1" dirty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772 </a:t>
            </a:r>
            <a:r>
              <a:rPr lang="fr-FR" sz="2000" b="1" dirty="0" smtClean="0">
                <a:solidFill>
                  <a:srgbClr val="7B254D"/>
                </a:solidFill>
                <a:latin typeface="Decker" pitchFamily="34" charset="0"/>
                <a:ea typeface="+mj-ea"/>
                <a:cs typeface="+mj-cs"/>
              </a:rPr>
              <a:t>597 €</a:t>
            </a:r>
            <a:endParaRPr lang="fr-FR" sz="2000" b="1" dirty="0">
              <a:solidFill>
                <a:srgbClr val="7B254D"/>
              </a:solidFill>
              <a:latin typeface="Decker" pitchFamily="34" charset="0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18" y="1340769"/>
            <a:ext cx="7986372" cy="345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35496" y="4941168"/>
            <a:ext cx="907300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fr-FR" sz="1600" b="1" dirty="0" smtClean="0">
                <a:solidFill>
                  <a:srgbClr val="AA7121"/>
                </a:solidFill>
                <a:latin typeface="Decker" pitchFamily="34" charset="0"/>
                <a:ea typeface="+mj-ea"/>
                <a:cs typeface="+mj-cs"/>
              </a:rPr>
              <a:t>Les remboursements correspondent au capital et aux intérêts</a:t>
            </a:r>
            <a:endParaRPr lang="fr-FR" sz="1600" b="1" dirty="0">
              <a:solidFill>
                <a:srgbClr val="AA7121"/>
              </a:solidFill>
              <a:latin typeface="Decker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150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734481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Les constats et axes prioritaires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4571488" y="764704"/>
            <a:ext cx="0" cy="5544616"/>
          </a:xfrm>
          <a:prstGeom prst="line">
            <a:avLst/>
          </a:prstGeom>
          <a:ln w="22225">
            <a:solidFill>
              <a:srgbClr val="A7C4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251520" y="3573016"/>
            <a:ext cx="8712968" cy="0"/>
          </a:xfrm>
          <a:prstGeom prst="line">
            <a:avLst/>
          </a:prstGeom>
          <a:ln w="22225">
            <a:solidFill>
              <a:srgbClr val="A7C4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5496" y="764704"/>
            <a:ext cx="4464496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dirty="0" smtClean="0">
                <a:solidFill>
                  <a:srgbClr val="7B254D"/>
                </a:solidFill>
              </a:rPr>
              <a:t>Recettes fonctionnement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 smtClean="0">
                <a:solidFill>
                  <a:srgbClr val="2066A8"/>
                </a:solidFill>
              </a:rPr>
              <a:t>Baisse de la Dotation Globale de Fonctionnement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 smtClean="0">
                <a:solidFill>
                  <a:srgbClr val="2066A8"/>
                </a:solidFill>
              </a:rPr>
              <a:t>Baisse possible des dotations de la CCVG à partir de 2017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 smtClean="0">
                <a:solidFill>
                  <a:srgbClr val="2066A8"/>
                </a:solidFill>
              </a:rPr>
              <a:t>Faire </a:t>
            </a:r>
            <a:r>
              <a:rPr lang="fr-FR" sz="2000" i="1" dirty="0">
                <a:solidFill>
                  <a:srgbClr val="2066A8"/>
                </a:solidFill>
              </a:rPr>
              <a:t>évoluer les taux d’imposition pour maintenir notre capacité d’investissement</a:t>
            </a:r>
          </a:p>
          <a:p>
            <a:pPr algn="l"/>
            <a:endParaRPr lang="fr-FR" sz="2000" i="1" dirty="0">
              <a:solidFill>
                <a:srgbClr val="A74D6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42985" y="764704"/>
            <a:ext cx="4465519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dirty="0" smtClean="0">
                <a:solidFill>
                  <a:srgbClr val="7B254D"/>
                </a:solidFill>
              </a:rPr>
              <a:t>Dépenses fonctionnement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 smtClean="0">
                <a:solidFill>
                  <a:srgbClr val="2066A8"/>
                </a:solidFill>
              </a:rPr>
              <a:t>Maintenir la masse salariale</a:t>
            </a:r>
            <a:endParaRPr lang="fr-FR" sz="2000" i="1" dirty="0">
              <a:solidFill>
                <a:srgbClr val="2066A8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 smtClean="0">
                <a:solidFill>
                  <a:srgbClr val="2066A8"/>
                </a:solidFill>
              </a:rPr>
              <a:t>Contenir les charges à caractères générales au niveau actuel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 smtClean="0">
                <a:solidFill>
                  <a:srgbClr val="2066A8"/>
                </a:solidFill>
              </a:rPr>
              <a:t>Développement de la mutualisation</a:t>
            </a:r>
          </a:p>
          <a:p>
            <a:pPr algn="l"/>
            <a:endParaRPr lang="fr-FR" sz="2000" i="1" dirty="0">
              <a:solidFill>
                <a:srgbClr val="A74D60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5496" y="3717032"/>
            <a:ext cx="4464496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dirty="0" smtClean="0">
                <a:solidFill>
                  <a:srgbClr val="7B254D"/>
                </a:solidFill>
              </a:rPr>
              <a:t>Recettes d’investissement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 smtClean="0">
                <a:solidFill>
                  <a:srgbClr val="2066A8"/>
                </a:solidFill>
              </a:rPr>
              <a:t>Transfert </a:t>
            </a:r>
            <a:r>
              <a:rPr lang="fr-FR" sz="2000" i="1" dirty="0" smtClean="0">
                <a:solidFill>
                  <a:srgbClr val="2066A8"/>
                </a:solidFill>
              </a:rPr>
              <a:t>d’une partie de l’excédent de fonctionnement pour alimenter l’investissement</a:t>
            </a:r>
            <a:endParaRPr lang="fr-FR" sz="2000" i="1" dirty="0" smtClean="0">
              <a:solidFill>
                <a:srgbClr val="2066A8"/>
              </a:solidFill>
            </a:endParaRPr>
          </a:p>
          <a:p>
            <a:pPr algn="l"/>
            <a:endParaRPr lang="fr-FR" sz="2000" i="1" dirty="0">
              <a:solidFill>
                <a:srgbClr val="A74D6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44008" y="3717032"/>
            <a:ext cx="4464496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dirty="0" smtClean="0">
                <a:solidFill>
                  <a:srgbClr val="7B254D"/>
                </a:solidFill>
              </a:rPr>
              <a:t>Dépenses d’investissement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 smtClean="0">
                <a:solidFill>
                  <a:srgbClr val="2066A8"/>
                </a:solidFill>
              </a:rPr>
              <a:t>2 salles de classes primaires</a:t>
            </a:r>
            <a:endParaRPr lang="fr-FR" sz="2000" i="1" dirty="0">
              <a:solidFill>
                <a:srgbClr val="2066A8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 smtClean="0">
                <a:solidFill>
                  <a:srgbClr val="2066A8"/>
                </a:solidFill>
              </a:rPr>
              <a:t>Mise aux normes PMR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 smtClean="0">
                <a:solidFill>
                  <a:srgbClr val="2066A8"/>
                </a:solidFill>
              </a:rPr>
              <a:t>Travaux divers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i="1" dirty="0">
                <a:solidFill>
                  <a:srgbClr val="2066A8"/>
                </a:solidFill>
              </a:rPr>
              <a:t>Ecole maternelle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2000" i="1" dirty="0" smtClean="0">
              <a:solidFill>
                <a:srgbClr val="2066A8"/>
              </a:solidFill>
            </a:endParaRPr>
          </a:p>
          <a:p>
            <a:pPr algn="l"/>
            <a:endParaRPr lang="fr-FR" sz="2000" i="1" dirty="0">
              <a:solidFill>
                <a:srgbClr val="A74D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7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80000" y="11737"/>
            <a:ext cx="6408712" cy="536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>
                <a:solidFill>
                  <a:srgbClr val="A7C43A"/>
                </a:solidFill>
                <a:latin typeface="Decker" pitchFamily="34" charset="0"/>
              </a:rPr>
              <a:t>Dépenses </a:t>
            </a: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fonctionnement 2015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36937"/>
              </p:ext>
            </p:extLst>
          </p:nvPr>
        </p:nvGraphicFramePr>
        <p:xfrm>
          <a:off x="107504" y="1196752"/>
          <a:ext cx="8856496" cy="4680842"/>
        </p:xfrm>
        <a:graphic>
          <a:graphicData uri="http://schemas.openxmlformats.org/drawingml/2006/table">
            <a:tbl>
              <a:tblPr firstRow="1" bandRow="1"/>
              <a:tblGrid>
                <a:gridCol w="3715025">
                  <a:extLst>
                    <a:ext uri="{9D8B030D-6E8A-4147-A177-3AD203B41FA5}">
                      <a16:colId xmlns:a16="http://schemas.microsoft.com/office/drawing/2014/main" val="4002180476"/>
                    </a:ext>
                  </a:extLst>
                </a:gridCol>
                <a:gridCol w="1786975">
                  <a:extLst>
                    <a:ext uri="{9D8B030D-6E8A-4147-A177-3AD203B41FA5}">
                      <a16:colId xmlns:a16="http://schemas.microsoft.com/office/drawing/2014/main" val="1119670996"/>
                    </a:ext>
                  </a:extLst>
                </a:gridCol>
                <a:gridCol w="1661573">
                  <a:extLst>
                    <a:ext uri="{9D8B030D-6E8A-4147-A177-3AD203B41FA5}">
                      <a16:colId xmlns:a16="http://schemas.microsoft.com/office/drawing/2014/main" val="1270951936"/>
                    </a:ext>
                  </a:extLst>
                </a:gridCol>
                <a:gridCol w="1692923">
                  <a:extLst>
                    <a:ext uri="{9D8B030D-6E8A-4147-A177-3AD203B41FA5}">
                      <a16:colId xmlns:a16="http://schemas.microsoft.com/office/drawing/2014/main" val="1291568361"/>
                    </a:ext>
                  </a:extLst>
                </a:gridCol>
              </a:tblGrid>
              <a:tr h="3477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Decker" panose="020B0603050302020204"/>
                        </a:rPr>
                        <a:t>Dépenses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FFFFFF"/>
                          </a:solidFill>
                          <a:effectLst/>
                          <a:latin typeface="Decker" panose="020B0603050302020204"/>
                        </a:rPr>
                        <a:t> Réalisé 2014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FFFFFF"/>
                          </a:solidFill>
                          <a:effectLst/>
                          <a:latin typeface="Decker" panose="020B0603050302020204"/>
                        </a:rPr>
                        <a:t> Réalisé 2015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FFFFFF"/>
                          </a:solidFill>
                          <a:effectLst/>
                          <a:latin typeface="Decker" panose="020B0603050302020204"/>
                        </a:rPr>
                        <a:t> Prévu 2016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065330"/>
                  </a:ext>
                </a:extLst>
              </a:tr>
              <a:tr h="441766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Charges à caractère général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691 642,79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628 532,83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640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000,00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00267"/>
                  </a:ext>
                </a:extLst>
              </a:tr>
              <a:tr h="432367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Charges de personnel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1 377 096,14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1 395 209,31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1 384 000,00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289964"/>
                  </a:ext>
                </a:extLst>
              </a:tr>
              <a:tr h="432367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Dépenses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impévues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100 000,00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367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Prélèvement Loi SRU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51 351,14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70 000,00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875199"/>
                  </a:ext>
                </a:extLst>
              </a:tr>
              <a:tr h="43236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Decker"/>
                          <a:ea typeface="+mn-ea"/>
                          <a:cs typeface="+mn-cs"/>
                        </a:rPr>
                        <a:t>Transfert entre sections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Decker"/>
                          <a:ea typeface="+mn-ea"/>
                          <a:cs typeface="+mn-cs"/>
                        </a:rPr>
                        <a:t>        56 783,86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Decker"/>
                          <a:ea typeface="+mn-ea"/>
                          <a:cs typeface="+mn-cs"/>
                        </a:rPr>
                        <a:t>    222 940,33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  <a:ea typeface="+mn-ea"/>
                          <a:cs typeface="+mn-cs"/>
                        </a:rPr>
                        <a:t>82 907,00</a:t>
                      </a:r>
                      <a:endParaRPr lang="fr-F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Decker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5784"/>
                  </a:ext>
                </a:extLst>
              </a:tr>
              <a:tr h="432367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Autres charges de gestion courante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512 295,58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529 460,53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  <a:ea typeface="+mn-ea"/>
                          <a:cs typeface="+mn-cs"/>
                        </a:rPr>
                        <a:t>487 000,00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53768"/>
                  </a:ext>
                </a:extLst>
              </a:tr>
              <a:tr h="432367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Budget lotissement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420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670,47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Decker" panose="020B0603050302020204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988086"/>
                  </a:ext>
                </a:extLst>
              </a:tr>
              <a:tr h="432367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Charges financières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 41 793,34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34 952,09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33 312,00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694721"/>
                  </a:ext>
                </a:extLst>
              </a:tr>
              <a:tr h="432367"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Charges exceptionnelles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   1 700,00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     6 484,48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73957"/>
                  </a:ext>
                </a:extLst>
              </a:tr>
              <a:tr h="432367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  3 101 982,18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Decker" panose="020B0603050302020204"/>
                        </a:rPr>
                        <a:t> 2 868 930,71  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 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ecker"/>
                        </a:rPr>
                        <a:t>2 797 219,00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Decker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807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468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80000" y="11737"/>
            <a:ext cx="7488832" cy="5369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2800" b="1" dirty="0">
                <a:solidFill>
                  <a:srgbClr val="A7C43A"/>
                </a:solidFill>
                <a:latin typeface="Decker" pitchFamily="34" charset="0"/>
              </a:rPr>
              <a:t>Dépenses </a:t>
            </a:r>
            <a:r>
              <a:rPr lang="fr-FR" sz="2800" b="1" noProof="0" dirty="0" smtClean="0">
                <a:solidFill>
                  <a:srgbClr val="A7C43A"/>
                </a:solidFill>
                <a:latin typeface="Decker" pitchFamily="34" charset="0"/>
                <a:ea typeface="+mj-ea"/>
                <a:cs typeface="+mj-cs"/>
              </a:rPr>
              <a:t>fonctionnement 2015 - 2016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A7C43A"/>
              </a:solidFill>
              <a:effectLst/>
              <a:uLnTx/>
              <a:uFillTx/>
              <a:latin typeface="Decker" pitchFamily="34" charset="0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85274"/>
            <a:ext cx="9144000" cy="400110"/>
          </a:xfrm>
          <a:prstGeom prst="rect">
            <a:avLst/>
          </a:prstGeom>
          <a:solidFill>
            <a:srgbClr val="802048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Decker" pitchFamily="34" charset="0"/>
              </a:rPr>
              <a:t>Mairie de Millery – 3 avenue Saint Jean – 69390 MILLERY</a:t>
            </a:r>
            <a:endParaRPr lang="fr-FR" sz="2000" b="1" dirty="0">
              <a:ln w="12700">
                <a:noFill/>
                <a:prstDash val="solid"/>
              </a:ln>
              <a:solidFill>
                <a:schemeClr val="bg1"/>
              </a:solidFill>
              <a:latin typeface="Decker" pitchFamily="34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685144"/>
              </p:ext>
            </p:extLst>
          </p:nvPr>
        </p:nvGraphicFramePr>
        <p:xfrm>
          <a:off x="0" y="692696"/>
          <a:ext cx="5448300" cy="325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486020"/>
              </p:ext>
            </p:extLst>
          </p:nvPr>
        </p:nvGraphicFramePr>
        <p:xfrm>
          <a:off x="4067944" y="33569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00949611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Millery haut et b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Millery haut et bas</Template>
  <TotalTime>189</TotalTime>
  <Words>895</Words>
  <Application>Microsoft Office PowerPoint</Application>
  <PresentationFormat>Affichage à l'écran (4:3)</PresentationFormat>
  <Paragraphs>292</Paragraphs>
  <Slides>15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decker</vt:lpstr>
      <vt:lpstr>decker</vt:lpstr>
      <vt:lpstr>Modèle Millery haut et bas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LEVEQUE Guillaume</dc:creator>
  <cp:lastModifiedBy>Guillaume LEVEQUE</cp:lastModifiedBy>
  <cp:revision>33</cp:revision>
  <dcterms:created xsi:type="dcterms:W3CDTF">2016-02-02T12:16:54Z</dcterms:created>
  <dcterms:modified xsi:type="dcterms:W3CDTF">2016-02-09T20:57:38Z</dcterms:modified>
</cp:coreProperties>
</file>